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58" r:id="rId6"/>
    <p:sldId id="281" r:id="rId7"/>
    <p:sldId id="282" r:id="rId8"/>
    <p:sldId id="283" r:id="rId9"/>
    <p:sldId id="284" r:id="rId10"/>
    <p:sldId id="277" r:id="rId11"/>
    <p:sldId id="286" r:id="rId12"/>
    <p:sldId id="287" r:id="rId13"/>
    <p:sldId id="285" r:id="rId14"/>
    <p:sldId id="288" r:id="rId15"/>
    <p:sldId id="278" r:id="rId16"/>
    <p:sldId id="289" r:id="rId17"/>
    <p:sldId id="290" r:id="rId18"/>
    <p:sldId id="291" r:id="rId19"/>
    <p:sldId id="292" r:id="rId20"/>
    <p:sldId id="279" r:id="rId21"/>
    <p:sldId id="293" r:id="rId22"/>
    <p:sldId id="294" r:id="rId23"/>
    <p:sldId id="295" r:id="rId24"/>
    <p:sldId id="296" r:id="rId25"/>
    <p:sldId id="280" r:id="rId26"/>
    <p:sldId id="297" r:id="rId27"/>
    <p:sldId id="298" r:id="rId28"/>
    <p:sldId id="299" r:id="rId29"/>
    <p:sldId id="300" r:id="rId30"/>
    <p:sldId id="259" r:id="rId31"/>
    <p:sldId id="301" r:id="rId32"/>
    <p:sldId id="260" r:id="rId33"/>
    <p:sldId id="26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8" r:id="rId47"/>
    <p:sldId id="319" r:id="rId48"/>
    <p:sldId id="272" r:id="rId49"/>
    <p:sldId id="321" r:id="rId50"/>
    <p:sldId id="320" r:id="rId51"/>
    <p:sldId id="322" r:id="rId5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96" y="-5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737422E6-9693-475E-A6B1-BFA821C12715}" type="datetimeFigureOut">
              <a:rPr lang="el-GR" smtClean="0"/>
              <a:pPr/>
              <a:t>15/10/2023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34D0DFF-8981-4AB1-A6CD-68EDDDF60F68}" type="slidenum">
              <a:rPr lang="el-GR" smtClean="0"/>
              <a:pPr/>
              <a:t>‹#›</a:t>
            </a:fld>
            <a:endParaRPr lang="el-GR"/>
          </a:p>
        </p:txBody>
      </p:sp>
    </p:spTree>
    <p:extLst>
      <p:ext uri="{BB962C8B-B14F-4D97-AF65-F5344CB8AC3E}">
        <p14:creationId xmlns:p14="http://schemas.microsoft.com/office/powerpoint/2010/main" xmlns="" val="1185637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37422E6-9693-475E-A6B1-BFA821C12715}" type="datetimeFigureOut">
              <a:rPr lang="el-GR" smtClean="0"/>
              <a:pPr/>
              <a:t>15/10/2023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34D0DFF-8981-4AB1-A6CD-68EDDDF60F68}" type="slidenum">
              <a:rPr lang="el-GR" smtClean="0"/>
              <a:pPr/>
              <a:t>‹#›</a:t>
            </a:fld>
            <a:endParaRPr lang="el-GR"/>
          </a:p>
        </p:txBody>
      </p:sp>
    </p:spTree>
    <p:extLst>
      <p:ext uri="{BB962C8B-B14F-4D97-AF65-F5344CB8AC3E}">
        <p14:creationId xmlns:p14="http://schemas.microsoft.com/office/powerpoint/2010/main" xmlns="" val="346850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37422E6-9693-475E-A6B1-BFA821C12715}" type="datetimeFigureOut">
              <a:rPr lang="el-GR" smtClean="0"/>
              <a:pPr/>
              <a:t>15/10/2023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34D0DFF-8981-4AB1-A6CD-68EDDDF60F68}" type="slidenum">
              <a:rPr lang="el-GR" smtClean="0"/>
              <a:pPr/>
              <a:t>‹#›</a:t>
            </a:fld>
            <a:endParaRPr lang="el-GR"/>
          </a:p>
        </p:txBody>
      </p:sp>
    </p:spTree>
    <p:extLst>
      <p:ext uri="{BB962C8B-B14F-4D97-AF65-F5344CB8AC3E}">
        <p14:creationId xmlns:p14="http://schemas.microsoft.com/office/powerpoint/2010/main" xmlns="" val="365778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37422E6-9693-475E-A6B1-BFA821C12715}" type="datetimeFigureOut">
              <a:rPr lang="el-GR" smtClean="0"/>
              <a:pPr/>
              <a:t>15/10/2023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34D0DFF-8981-4AB1-A6CD-68EDDDF60F68}" type="slidenum">
              <a:rPr lang="el-GR" smtClean="0"/>
              <a:pPr/>
              <a:t>‹#›</a:t>
            </a:fld>
            <a:endParaRPr lang="el-GR"/>
          </a:p>
        </p:txBody>
      </p:sp>
    </p:spTree>
    <p:extLst>
      <p:ext uri="{BB962C8B-B14F-4D97-AF65-F5344CB8AC3E}">
        <p14:creationId xmlns:p14="http://schemas.microsoft.com/office/powerpoint/2010/main" xmlns="" val="326174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737422E6-9693-475E-A6B1-BFA821C12715}" type="datetimeFigureOut">
              <a:rPr lang="el-GR" smtClean="0"/>
              <a:pPr/>
              <a:t>15/10/2023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34D0DFF-8981-4AB1-A6CD-68EDDDF60F68}" type="slidenum">
              <a:rPr lang="el-GR" smtClean="0"/>
              <a:pPr/>
              <a:t>‹#›</a:t>
            </a:fld>
            <a:endParaRPr lang="el-GR"/>
          </a:p>
        </p:txBody>
      </p:sp>
    </p:spTree>
    <p:extLst>
      <p:ext uri="{BB962C8B-B14F-4D97-AF65-F5344CB8AC3E}">
        <p14:creationId xmlns:p14="http://schemas.microsoft.com/office/powerpoint/2010/main" xmlns="" val="413341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37422E6-9693-475E-A6B1-BFA821C12715}" type="datetimeFigureOut">
              <a:rPr lang="el-GR" smtClean="0"/>
              <a:pPr/>
              <a:t>15/10/2023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34D0DFF-8981-4AB1-A6CD-68EDDDF60F68}" type="slidenum">
              <a:rPr lang="el-GR" smtClean="0"/>
              <a:pPr/>
              <a:t>‹#›</a:t>
            </a:fld>
            <a:endParaRPr lang="el-GR"/>
          </a:p>
        </p:txBody>
      </p:sp>
    </p:spTree>
    <p:extLst>
      <p:ext uri="{BB962C8B-B14F-4D97-AF65-F5344CB8AC3E}">
        <p14:creationId xmlns:p14="http://schemas.microsoft.com/office/powerpoint/2010/main" xmlns="" val="338295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37422E6-9693-475E-A6B1-BFA821C12715}" type="datetimeFigureOut">
              <a:rPr lang="el-GR" smtClean="0"/>
              <a:pPr/>
              <a:t>15/10/2023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34D0DFF-8981-4AB1-A6CD-68EDDDF60F68}" type="slidenum">
              <a:rPr lang="el-GR" smtClean="0"/>
              <a:pPr/>
              <a:t>‹#›</a:t>
            </a:fld>
            <a:endParaRPr lang="el-GR"/>
          </a:p>
        </p:txBody>
      </p:sp>
    </p:spTree>
    <p:extLst>
      <p:ext uri="{BB962C8B-B14F-4D97-AF65-F5344CB8AC3E}">
        <p14:creationId xmlns:p14="http://schemas.microsoft.com/office/powerpoint/2010/main" xmlns="" val="136080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37422E6-9693-475E-A6B1-BFA821C12715}" type="datetimeFigureOut">
              <a:rPr lang="el-GR" smtClean="0"/>
              <a:pPr/>
              <a:t>15/10/2023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34D0DFF-8981-4AB1-A6CD-68EDDDF60F68}" type="slidenum">
              <a:rPr lang="el-GR" smtClean="0"/>
              <a:pPr/>
              <a:t>‹#›</a:t>
            </a:fld>
            <a:endParaRPr lang="el-GR"/>
          </a:p>
        </p:txBody>
      </p:sp>
    </p:spTree>
    <p:extLst>
      <p:ext uri="{BB962C8B-B14F-4D97-AF65-F5344CB8AC3E}">
        <p14:creationId xmlns:p14="http://schemas.microsoft.com/office/powerpoint/2010/main" xmlns="" val="149130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37422E6-9693-475E-A6B1-BFA821C12715}" type="datetimeFigureOut">
              <a:rPr lang="el-GR" smtClean="0"/>
              <a:pPr/>
              <a:t>15/10/2023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34D0DFF-8981-4AB1-A6CD-68EDDDF60F68}" type="slidenum">
              <a:rPr lang="el-GR" smtClean="0"/>
              <a:pPr/>
              <a:t>‹#›</a:t>
            </a:fld>
            <a:endParaRPr lang="el-GR"/>
          </a:p>
        </p:txBody>
      </p:sp>
    </p:spTree>
    <p:extLst>
      <p:ext uri="{BB962C8B-B14F-4D97-AF65-F5344CB8AC3E}">
        <p14:creationId xmlns:p14="http://schemas.microsoft.com/office/powerpoint/2010/main" xmlns="" val="267969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737422E6-9693-475E-A6B1-BFA821C12715}" type="datetimeFigureOut">
              <a:rPr lang="el-GR" smtClean="0"/>
              <a:pPr/>
              <a:t>15/10/2023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34D0DFF-8981-4AB1-A6CD-68EDDDF60F68}" type="slidenum">
              <a:rPr lang="el-GR" smtClean="0"/>
              <a:pPr/>
              <a:t>‹#›</a:t>
            </a:fld>
            <a:endParaRPr lang="el-GR"/>
          </a:p>
        </p:txBody>
      </p:sp>
    </p:spTree>
    <p:extLst>
      <p:ext uri="{BB962C8B-B14F-4D97-AF65-F5344CB8AC3E}">
        <p14:creationId xmlns:p14="http://schemas.microsoft.com/office/powerpoint/2010/main" xmlns="" val="387232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737422E6-9693-475E-A6B1-BFA821C12715}" type="datetimeFigureOut">
              <a:rPr lang="el-GR" smtClean="0"/>
              <a:pPr/>
              <a:t>15/10/2023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34D0DFF-8981-4AB1-A6CD-68EDDDF60F68}" type="slidenum">
              <a:rPr lang="el-GR" smtClean="0"/>
              <a:pPr/>
              <a:t>‹#›</a:t>
            </a:fld>
            <a:endParaRPr lang="el-GR"/>
          </a:p>
        </p:txBody>
      </p:sp>
    </p:spTree>
    <p:extLst>
      <p:ext uri="{BB962C8B-B14F-4D97-AF65-F5344CB8AC3E}">
        <p14:creationId xmlns:p14="http://schemas.microsoft.com/office/powerpoint/2010/main" xmlns="" val="354236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422E6-9693-475E-A6B1-BFA821C12715}" type="datetimeFigureOut">
              <a:rPr lang="el-GR" smtClean="0"/>
              <a:pPr/>
              <a:t>15/10/2023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D0DFF-8981-4AB1-A6CD-68EDDDF60F68}" type="slidenum">
              <a:rPr lang="el-GR" smtClean="0"/>
              <a:pPr/>
              <a:t>‹#›</a:t>
            </a:fld>
            <a:endParaRPr lang="el-GR"/>
          </a:p>
        </p:txBody>
      </p:sp>
    </p:spTree>
    <p:extLst>
      <p:ext uri="{BB962C8B-B14F-4D97-AF65-F5344CB8AC3E}">
        <p14:creationId xmlns:p14="http://schemas.microsoft.com/office/powerpoint/2010/main" xmlns="" val="1445626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Ινστιτούτο Εκπαιδευτικής Πολιτικής (Ι.Ε.Π.)&#10;ΠΡΟΔΙΑΓΡΑΦΕΣ ΕΚΠΑΙΔΕΥΤΙΚΟΥ ΥΛΙΚΟΥ &#10;ΤΗΣ ΠΡΑΞΗΣ «ΕΠΙΜΟΡΦΩΣΗ ΕΚΠΑΙΔΕΥΤΙΚΩΝ/ΕΚΠΑΙΔΕΥΤΩΝ ΣΕ ΘΕΜΑΤΑ ΜΑΘΗΤΕΙΑΣ»&#10;"/>
          <p:cNvPicPr/>
          <p:nvPr/>
        </p:nvPicPr>
        <p:blipFill>
          <a:blip r:embed="rId2" cstate="print"/>
          <a:srcRect/>
          <a:stretch>
            <a:fillRect/>
          </a:stretch>
        </p:blipFill>
        <p:spPr bwMode="auto">
          <a:xfrm>
            <a:off x="5667375" y="3686175"/>
            <a:ext cx="6524625" cy="3171825"/>
          </a:xfrm>
          <a:prstGeom prst="rect">
            <a:avLst/>
          </a:prstGeom>
          <a:noFill/>
          <a:ln w="9525">
            <a:noFill/>
            <a:miter lim="800000"/>
            <a:headEnd/>
            <a:tailEnd/>
          </a:ln>
        </p:spPr>
      </p:pic>
      <p:sp>
        <p:nvSpPr>
          <p:cNvPr id="2" name="Τίτλος 1"/>
          <p:cNvSpPr>
            <a:spLocks noGrp="1"/>
          </p:cNvSpPr>
          <p:nvPr>
            <p:ph type="ctrTitle"/>
          </p:nvPr>
        </p:nvSpPr>
        <p:spPr>
          <a:xfrm>
            <a:off x="1511643" y="667266"/>
            <a:ext cx="9144000" cy="1930834"/>
          </a:xfrm>
          <a:noFill/>
          <a:ln>
            <a:noFill/>
          </a:ln>
        </p:spPr>
        <p:style>
          <a:lnRef idx="0">
            <a:scrgbClr r="0" g="0" b="0"/>
          </a:lnRef>
          <a:fillRef idx="0">
            <a:scrgbClr r="0" g="0" b="0"/>
          </a:fillRef>
          <a:effectRef idx="0">
            <a:scrgbClr r="0" g="0" b="0"/>
          </a:effectRef>
          <a:fontRef idx="minor">
            <a:schemeClr val="accent5"/>
          </a:fontRef>
        </p:style>
        <p:txBody>
          <a:bodyPr>
            <a:normAutofit fontScale="90000"/>
          </a:bodyPr>
          <a:lstStyle/>
          <a:p>
            <a:r>
              <a:rPr lang="el-GR" dirty="0"/>
              <a:t>Η ΕΙΔΙΚΗ ΕΚΠΑΙΔΕΥΣΗ ΣΤΟ ΧΘΕΣ, ΣΤΟ ΣΗΜΕΡΑ, ΣΤΟ ΑΥΡΙΟ</a:t>
            </a:r>
          </a:p>
        </p:txBody>
      </p:sp>
      <p:sp>
        <p:nvSpPr>
          <p:cNvPr id="3" name="Υπότιτλος 2"/>
          <p:cNvSpPr>
            <a:spLocks noGrp="1"/>
          </p:cNvSpPr>
          <p:nvPr>
            <p:ph type="subTitle" idx="1"/>
          </p:nvPr>
        </p:nvSpPr>
        <p:spPr>
          <a:xfrm>
            <a:off x="510746" y="2858294"/>
            <a:ext cx="11145794" cy="1655762"/>
          </a:xfrm>
        </p:spPr>
        <p:txBody>
          <a:bodyPr/>
          <a:lstStyle/>
          <a:p>
            <a:r>
              <a:rPr lang="el-GR" b="1" dirty="0"/>
              <a:t>Παραδοτέο: </a:t>
            </a:r>
            <a:r>
              <a:rPr lang="el-GR" b="1" dirty="0" smtClean="0"/>
              <a:t>Π2.1.1.α4</a:t>
            </a:r>
            <a:r>
              <a:rPr lang="el-GR" b="1" dirty="0"/>
              <a:t>: </a:t>
            </a:r>
            <a:endParaRPr lang="en-US" b="1" dirty="0" smtClean="0"/>
          </a:p>
          <a:p>
            <a:r>
              <a:rPr lang="el-GR" sz="3600" b="1" dirty="0" smtClean="0"/>
              <a:t>Επιμορφωτικό </a:t>
            </a:r>
            <a:r>
              <a:rPr lang="el-GR" sz="3600" b="1" dirty="0"/>
              <a:t>Υλικό για την Ειδική </a:t>
            </a:r>
            <a:r>
              <a:rPr lang="el-GR" sz="3600" b="1" dirty="0" smtClean="0"/>
              <a:t>Εκπαίδευση</a:t>
            </a:r>
          </a:p>
          <a:p>
            <a:r>
              <a:rPr lang="el-GR" b="1" dirty="0"/>
              <a:t>Βασίλειος Αργυρόπουλος</a:t>
            </a:r>
            <a:endParaRPr lang="el-GR" dirty="0"/>
          </a:p>
          <a:p>
            <a:endParaRPr lang="el-GR" dirty="0"/>
          </a:p>
          <a:p>
            <a:endParaRPr lang="el-GR" dirty="0"/>
          </a:p>
        </p:txBody>
      </p:sp>
    </p:spTree>
    <p:extLst>
      <p:ext uri="{BB962C8B-B14F-4D97-AF65-F5344CB8AC3E}">
        <p14:creationId xmlns:p14="http://schemas.microsoft.com/office/powerpoint/2010/main" xmlns="" val="169237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xmlns="" val="1642206202"/>
              </p:ext>
            </p:extLst>
          </p:nvPr>
        </p:nvGraphicFramePr>
        <p:xfrm>
          <a:off x="2113004" y="1445741"/>
          <a:ext cx="9230499" cy="4389120"/>
        </p:xfrm>
        <a:graphic>
          <a:graphicData uri="http://schemas.openxmlformats.org/drawingml/2006/table">
            <a:tbl>
              <a:tblPr>
                <a:tableStyleId>{5C22544A-7EE6-4342-B048-85BDC9FD1C3A}</a:tableStyleId>
              </a:tblPr>
              <a:tblGrid>
                <a:gridCol w="9230499">
                  <a:extLst>
                    <a:ext uri="{9D8B030D-6E8A-4147-A177-3AD203B41FA5}">
                      <a16:colId xmlns:a16="http://schemas.microsoft.com/office/drawing/2014/main" xmlns="" val="95582549"/>
                    </a:ext>
                  </a:extLst>
                </a:gridCol>
              </a:tblGrid>
              <a:tr h="2520778">
                <a:tc>
                  <a:txBody>
                    <a:bodyPr/>
                    <a:lstStyle/>
                    <a:p>
                      <a:pPr algn="just">
                        <a:spcAft>
                          <a:spcPts val="0"/>
                        </a:spcAft>
                      </a:pPr>
                      <a:r>
                        <a:rPr lang="el-GR" sz="2400" dirty="0">
                          <a:effectLst/>
                        </a:rPr>
                        <a:t> </a:t>
                      </a:r>
                      <a:r>
                        <a:rPr lang="el-GR" sz="2400" dirty="0" smtClean="0">
                          <a:effectLst/>
                        </a:rPr>
                        <a:t>«</a:t>
                      </a:r>
                      <a:r>
                        <a:rPr lang="el-GR" sz="2400" dirty="0">
                          <a:effectLst/>
                        </a:rPr>
                        <a:t>Επισημαίνονται τα χαρακτηριστικά των Ατόμων με ΑΟ, χωρίς να  θυσιάζεται η ετερογένεια και να υποβαθμίζεται η ετερότητα»</a:t>
                      </a:r>
                    </a:p>
                    <a:p>
                      <a:pPr algn="ctr">
                        <a:spcAft>
                          <a:spcPts val="0"/>
                        </a:spcAft>
                      </a:pPr>
                      <a:r>
                        <a:rPr lang="el-GR" sz="2400" dirty="0">
                          <a:effectLst/>
                        </a:rPr>
                        <a:t> </a:t>
                      </a:r>
                    </a:p>
                    <a:p>
                      <a:pPr marL="342900" lvl="0" indent="-342900">
                        <a:spcAft>
                          <a:spcPts val="0"/>
                        </a:spcAft>
                        <a:buFont typeface="Symbol" panose="05050102010706020507" pitchFamily="18" charset="2"/>
                        <a:buChar char=""/>
                      </a:pPr>
                      <a:r>
                        <a:rPr lang="el-GR" sz="2400" dirty="0">
                          <a:effectLst/>
                        </a:rPr>
                        <a:t>Ολική ή μερική απώλεια όρασης</a:t>
                      </a:r>
                    </a:p>
                    <a:p>
                      <a:pPr marL="342900" lvl="0" indent="-342900">
                        <a:spcAft>
                          <a:spcPts val="0"/>
                        </a:spcAft>
                        <a:buFont typeface="Symbol" panose="05050102010706020507" pitchFamily="18" charset="2"/>
                        <a:buChar char=""/>
                      </a:pPr>
                      <a:r>
                        <a:rPr lang="el-GR" sz="2400" dirty="0">
                          <a:effectLst/>
                        </a:rPr>
                        <a:t>Χρονολογική απώλεια όρασης</a:t>
                      </a:r>
                    </a:p>
                    <a:p>
                      <a:pPr marL="342900" lvl="0" indent="-342900">
                        <a:spcAft>
                          <a:spcPts val="0"/>
                        </a:spcAft>
                        <a:buFont typeface="Symbol" panose="05050102010706020507" pitchFamily="18" charset="2"/>
                        <a:buChar char=""/>
                      </a:pPr>
                      <a:r>
                        <a:rPr lang="el-GR" sz="2400" dirty="0">
                          <a:effectLst/>
                        </a:rPr>
                        <a:t>Σημαντικοί περιορισμοί στο οπτικό πεδίο ή/και οπτική οξύτητα (είναι σημαντικό να επισημαίνεται η αιτία, π. χ. διαθλαστική ή εγκεφαλική/ φλοιώδης οπτική αναπηρία)</a:t>
                      </a:r>
                    </a:p>
                    <a:p>
                      <a:pPr marL="342900" lvl="0" indent="-342900" algn="just">
                        <a:spcAft>
                          <a:spcPts val="0"/>
                        </a:spcAft>
                        <a:buFont typeface="Symbol" panose="05050102010706020507" pitchFamily="18" charset="2"/>
                        <a:buChar char=""/>
                      </a:pPr>
                      <a:r>
                        <a:rPr lang="el-GR" sz="2400" dirty="0">
                          <a:effectLst/>
                        </a:rPr>
                        <a:t>Περιορισμός στην απόκτηση τυχαίας γνώση (</a:t>
                      </a:r>
                      <a:r>
                        <a:rPr lang="en-US" sz="2400" dirty="0">
                          <a:effectLst/>
                        </a:rPr>
                        <a:t>incidental knowledge</a:t>
                      </a:r>
                      <a:r>
                        <a:rPr lang="el-GR" sz="2400" dirty="0">
                          <a:effectLst/>
                        </a:rPr>
                        <a:t>)</a:t>
                      </a:r>
                    </a:p>
                    <a:p>
                      <a:pPr marL="342900" lvl="0" indent="-342900" algn="just">
                        <a:spcAft>
                          <a:spcPts val="0"/>
                        </a:spcAft>
                        <a:buFont typeface="Symbol" panose="05050102010706020507" pitchFamily="18" charset="2"/>
                        <a:buChar char=""/>
                      </a:pPr>
                      <a:r>
                        <a:rPr lang="el-GR" sz="2400" dirty="0">
                          <a:effectLst/>
                        </a:rPr>
                        <a:t>Δυσκολία αντίληψης του «όλου»</a:t>
                      </a:r>
                    </a:p>
                    <a:p>
                      <a:pPr marL="342900" lvl="0" indent="-342900" algn="just">
                        <a:spcAft>
                          <a:spcPts val="0"/>
                        </a:spcAft>
                        <a:buFont typeface="Symbol" panose="05050102010706020507" pitchFamily="18" charset="2"/>
                        <a:buChar char=""/>
                      </a:pPr>
                      <a:r>
                        <a:rPr lang="el-GR" sz="2400" dirty="0">
                          <a:effectLst/>
                        </a:rPr>
                        <a:t>Δυσκολία αντίληψης της προοπτικής</a:t>
                      </a:r>
                    </a:p>
                    <a:p>
                      <a:pPr algn="just">
                        <a:spcAft>
                          <a:spcPts val="0"/>
                        </a:spcAft>
                      </a:pPr>
                      <a:r>
                        <a:rPr lang="el-GR" sz="2400" dirty="0">
                          <a:effectLst/>
                        </a:rPr>
                        <a:t> </a:t>
                      </a:r>
                    </a:p>
                  </a:txBody>
                  <a:tcPr marL="19342" marR="19342" marT="0" marB="0" anchor="b"/>
                </a:tc>
                <a:extLst>
                  <a:ext uri="{0D108BD9-81ED-4DB2-BD59-A6C34878D82A}">
                    <a16:rowId xmlns:a16="http://schemas.microsoft.com/office/drawing/2014/main" xmlns="" val="3184916057"/>
                  </a:ext>
                </a:extLst>
              </a:tr>
            </a:tbl>
          </a:graphicData>
        </a:graphic>
      </p:graphicFrame>
      <p:sp>
        <p:nvSpPr>
          <p:cNvPr id="9" name="Οβάλ 8"/>
          <p:cNvSpPr/>
          <p:nvPr/>
        </p:nvSpPr>
        <p:spPr>
          <a:xfrm>
            <a:off x="222422" y="1445741"/>
            <a:ext cx="1037967" cy="3892378"/>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800" b="1" u="sng" cap="all" dirty="0" err="1">
                <a:solidFill>
                  <a:srgbClr val="000000"/>
                </a:solidFill>
                <a:effectLst/>
                <a:latin typeface="Calibri" panose="020F0502020204030204" pitchFamily="34" charset="0"/>
                <a:ea typeface="Meiryo"/>
                <a:cs typeface="Times New Roman" panose="02020603050405020304" pitchFamily="18" charset="0"/>
              </a:rPr>
              <a:t>αναπηριΑ</a:t>
            </a:r>
            <a:r>
              <a:rPr lang="el-GR" sz="2800" b="1" u="sng" cap="all" dirty="0">
                <a:solidFill>
                  <a:srgbClr val="000000"/>
                </a:solidFill>
                <a:effectLst/>
                <a:latin typeface="Calibri" panose="020F0502020204030204" pitchFamily="34" charset="0"/>
                <a:ea typeface="Meiryo"/>
                <a:cs typeface="Times New Roman" panose="02020603050405020304" pitchFamily="18" charset="0"/>
              </a:rPr>
              <a:t> ΟΡΑΣΗΣ</a:t>
            </a:r>
            <a:r>
              <a:rPr lang="el-GR" sz="2800" b="1" cap="all" dirty="0">
                <a:solidFill>
                  <a:srgbClr val="000000"/>
                </a:solidFill>
                <a:effectLst/>
                <a:latin typeface="Calibri" panose="020F0502020204030204" pitchFamily="34" charset="0"/>
                <a:ea typeface="Meiryo"/>
                <a:cs typeface="Times New Roman" panose="02020603050405020304" pitchFamily="18" charset="0"/>
              </a:rPr>
              <a:t> – (ΑΟ)</a:t>
            </a:r>
            <a:endParaRPr lang="el-GR" sz="2800" cap="all" dirty="0">
              <a:solidFill>
                <a:srgbClr val="000000"/>
              </a:solidFill>
              <a:effectLst/>
              <a:latin typeface="Tahoma" panose="020B0604030504040204" pitchFamily="34" charset="0"/>
              <a:ea typeface="Meiryo"/>
              <a:cs typeface="Times New Roman" panose="02020603050405020304" pitchFamily="18" charset="0"/>
            </a:endParaRPr>
          </a:p>
        </p:txBody>
      </p:sp>
      <p:pic>
        <p:nvPicPr>
          <p:cNvPr id="13316" name="Εικόνα 3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93009" y="3067214"/>
            <a:ext cx="587375" cy="57308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Ορθογώνιο 4"/>
          <p:cNvSpPr/>
          <p:nvPr/>
        </p:nvSpPr>
        <p:spPr>
          <a:xfrm>
            <a:off x="4626644" y="554271"/>
            <a:ext cx="273010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spcAft>
                <a:spcPts val="0"/>
              </a:spcAft>
            </a:pPr>
            <a:r>
              <a:rPr lang="el-GR" sz="2800" b="1" dirty="0"/>
              <a:t>ΧΑΡΑΚΤΗΡΙΣΤΙΚΑ</a:t>
            </a:r>
          </a:p>
        </p:txBody>
      </p:sp>
    </p:spTree>
    <p:extLst>
      <p:ext uri="{BB962C8B-B14F-4D97-AF65-F5344CB8AC3E}">
        <p14:creationId xmlns:p14="http://schemas.microsoft.com/office/powerpoint/2010/main" xmlns="" val="167423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xmlns="" val="3103467430"/>
              </p:ext>
            </p:extLst>
          </p:nvPr>
        </p:nvGraphicFramePr>
        <p:xfrm>
          <a:off x="2556432" y="1681644"/>
          <a:ext cx="8836497" cy="4267200"/>
        </p:xfrm>
        <a:graphic>
          <a:graphicData uri="http://schemas.openxmlformats.org/drawingml/2006/table">
            <a:tbl>
              <a:tblPr>
                <a:tableStyleId>{5C22544A-7EE6-4342-B048-85BDC9FD1C3A}</a:tableStyleId>
              </a:tblPr>
              <a:tblGrid>
                <a:gridCol w="8836497">
                  <a:extLst>
                    <a:ext uri="{9D8B030D-6E8A-4147-A177-3AD203B41FA5}">
                      <a16:colId xmlns:a16="http://schemas.microsoft.com/office/drawing/2014/main" xmlns="" val="95582549"/>
                    </a:ext>
                  </a:extLst>
                </a:gridCol>
              </a:tblGrid>
              <a:tr h="3805881">
                <a:tc>
                  <a:txBody>
                    <a:bodyPr/>
                    <a:lstStyle/>
                    <a:p>
                      <a:pPr algn="ctr">
                        <a:spcAft>
                          <a:spcPts val="0"/>
                        </a:spcAft>
                      </a:pPr>
                      <a:r>
                        <a:rPr lang="el-GR" sz="2000" b="1" i="1" dirty="0">
                          <a:effectLst/>
                        </a:rPr>
                        <a:t> </a:t>
                      </a:r>
                      <a:r>
                        <a:rPr lang="el-GR" sz="2000" b="1" i="1" dirty="0" smtClean="0">
                          <a:effectLst/>
                        </a:rPr>
                        <a:t>«</a:t>
                      </a:r>
                      <a:r>
                        <a:rPr lang="el-GR" sz="2000" b="1" i="1" dirty="0">
                          <a:effectLst/>
                        </a:rPr>
                        <a:t>Η διαμόρφωση κατάλληλου μαθησιακού περιβάλλοντος ενισχύει τη συμμετοχή του τυφλού παιδιού, συνδυάζοντας ευχαρίστηση και ανάπτυξη δεξιοτήτων»</a:t>
                      </a:r>
                    </a:p>
                    <a:p>
                      <a:pPr algn="just">
                        <a:spcAft>
                          <a:spcPts val="0"/>
                        </a:spcAft>
                      </a:pPr>
                      <a:r>
                        <a:rPr lang="el-GR" sz="2000" b="0" dirty="0">
                          <a:effectLst/>
                        </a:rPr>
                        <a:t> </a:t>
                      </a:r>
                    </a:p>
                    <a:p>
                      <a:pPr marL="342900" lvl="0" indent="-342900" algn="just">
                        <a:spcAft>
                          <a:spcPts val="0"/>
                        </a:spcAft>
                        <a:buFont typeface="Symbol" panose="05050102010706020507" pitchFamily="18" charset="2"/>
                        <a:buChar char=""/>
                      </a:pPr>
                      <a:r>
                        <a:rPr lang="el-GR" sz="2000" b="0" dirty="0">
                          <a:effectLst/>
                        </a:rPr>
                        <a:t>Χωροταξική σταθερότητα και λειτουργικότητα - εργονομία (σπίτι, τάξη, σχολείο)</a:t>
                      </a:r>
                    </a:p>
                    <a:p>
                      <a:pPr marL="342900" lvl="0" indent="-342900" algn="just">
                        <a:spcAft>
                          <a:spcPts val="0"/>
                        </a:spcAft>
                        <a:buFont typeface="Symbol" panose="05050102010706020507" pitchFamily="18" charset="2"/>
                        <a:buChar char=""/>
                      </a:pPr>
                      <a:r>
                        <a:rPr lang="el-GR" sz="2000" b="0" dirty="0">
                          <a:effectLst/>
                        </a:rPr>
                        <a:t>Κατάλληλος φωτισμός</a:t>
                      </a:r>
                    </a:p>
                    <a:p>
                      <a:pPr marL="342900" lvl="0" indent="-342900" algn="just">
                        <a:spcAft>
                          <a:spcPts val="0"/>
                        </a:spcAft>
                        <a:buFont typeface="Symbol" panose="05050102010706020507" pitchFamily="18" charset="2"/>
                        <a:buChar char=""/>
                      </a:pPr>
                      <a:r>
                        <a:rPr lang="el-GR" sz="2000" b="0" dirty="0">
                          <a:effectLst/>
                        </a:rPr>
                        <a:t>Παροχή πρόσβασης στην πληροφορία</a:t>
                      </a:r>
                    </a:p>
                    <a:p>
                      <a:pPr marL="342900" lvl="0" indent="-342900" algn="just">
                        <a:spcAft>
                          <a:spcPts val="0"/>
                        </a:spcAft>
                        <a:buFont typeface="Symbol" panose="05050102010706020507" pitchFamily="18" charset="2"/>
                        <a:buChar char=""/>
                      </a:pPr>
                      <a:r>
                        <a:rPr lang="el-GR" sz="2000" b="0" dirty="0">
                          <a:effectLst/>
                        </a:rPr>
                        <a:t>Κατάλληλη απτική σήμανση έξω και μέσα στις τάξεις (π. χ. οδηγοί, χρωματικές λωρίδες, κλπ.)</a:t>
                      </a:r>
                    </a:p>
                    <a:p>
                      <a:pPr marL="342900" lvl="0" indent="-342900" algn="just">
                        <a:spcAft>
                          <a:spcPts val="0"/>
                        </a:spcAft>
                        <a:buFont typeface="Symbol" panose="05050102010706020507" pitchFamily="18" charset="2"/>
                        <a:buChar char=""/>
                      </a:pPr>
                      <a:r>
                        <a:rPr lang="el-GR" sz="2000" b="0" dirty="0">
                          <a:effectLst/>
                        </a:rPr>
                        <a:t>Δημιουργία ικανού χώρου εργασίας (π. χ. μια αρκετά μεγάλη επιφάνεια εργασίας), για τοποθέτηση έντυπου και ηλεκτρονικού εξοπλισμού  (π.χ. </a:t>
                      </a:r>
                      <a:r>
                        <a:rPr lang="en-US" sz="2000" b="0" dirty="0" err="1">
                          <a:effectLst/>
                        </a:rPr>
                        <a:t>cctv</a:t>
                      </a:r>
                      <a:r>
                        <a:rPr lang="el-GR" sz="2000" b="0" dirty="0">
                          <a:effectLst/>
                        </a:rPr>
                        <a:t>, μηχανή </a:t>
                      </a:r>
                      <a:r>
                        <a:rPr lang="el-GR" sz="2000" b="0" dirty="0" err="1">
                          <a:effectLst/>
                        </a:rPr>
                        <a:t>Braille</a:t>
                      </a:r>
                      <a:r>
                        <a:rPr lang="el-GR" sz="2000" b="0" dirty="0">
                          <a:effectLst/>
                        </a:rPr>
                        <a:t>, βιβλία </a:t>
                      </a:r>
                      <a:r>
                        <a:rPr lang="el-GR" sz="2000" b="0" dirty="0" err="1">
                          <a:effectLst/>
                        </a:rPr>
                        <a:t>Braille</a:t>
                      </a:r>
                      <a:r>
                        <a:rPr lang="el-GR" sz="2000" b="0" dirty="0">
                          <a:effectLst/>
                        </a:rPr>
                        <a:t>, </a:t>
                      </a:r>
                      <a:r>
                        <a:rPr lang="en-US" sz="2000" b="0" dirty="0">
                          <a:effectLst/>
                        </a:rPr>
                        <a:t>laptop</a:t>
                      </a:r>
                      <a:r>
                        <a:rPr lang="el-GR" sz="2000" b="0" dirty="0">
                          <a:effectLst/>
                        </a:rPr>
                        <a:t>, κλπ.)</a:t>
                      </a:r>
                    </a:p>
                    <a:p>
                      <a:pPr marL="342900" lvl="0" indent="-342900" algn="just">
                        <a:spcAft>
                          <a:spcPts val="0"/>
                        </a:spcAft>
                        <a:buFont typeface="Symbol" panose="05050102010706020507" pitchFamily="18" charset="2"/>
                        <a:buChar char=""/>
                      </a:pPr>
                      <a:r>
                        <a:rPr lang="el-GR" sz="2000" b="0" dirty="0">
                          <a:effectLst/>
                        </a:rPr>
                        <a:t>Παροχή κατάλληλου αποθηκευτικού χώρου μέσα στην τάξη, για να μπορούν οι μαθητές/</a:t>
                      </a:r>
                      <a:r>
                        <a:rPr lang="el-GR" sz="2000" b="0" dirty="0" err="1">
                          <a:effectLst/>
                        </a:rPr>
                        <a:t>τριες</a:t>
                      </a:r>
                      <a:r>
                        <a:rPr lang="el-GR" sz="2000" b="0" dirty="0">
                          <a:effectLst/>
                        </a:rPr>
                        <a:t> με ΑΟ να τακτοποιούν τον εξοπλισμό </a:t>
                      </a:r>
                      <a:r>
                        <a:rPr lang="el-GR" sz="2000" b="0" dirty="0" smtClean="0">
                          <a:effectLst/>
                        </a:rPr>
                        <a:t>τους</a:t>
                      </a:r>
                      <a:endParaRPr lang="el-GR" sz="2000" b="0" dirty="0">
                        <a:effectLst/>
                      </a:endParaRPr>
                    </a:p>
                    <a:p>
                      <a:pPr algn="ctr">
                        <a:spcAft>
                          <a:spcPts val="0"/>
                        </a:spcAft>
                      </a:pPr>
                      <a:endParaRPr lang="el-GR" sz="2000" b="0" dirty="0">
                        <a:effectLst/>
                        <a:latin typeface="Tahoma" panose="020B0604030504040204" pitchFamily="34" charset="0"/>
                        <a:ea typeface="Meiryo"/>
                        <a:cs typeface="Times New Roman" panose="02020603050405020304" pitchFamily="18" charset="0"/>
                      </a:endParaRPr>
                    </a:p>
                  </a:txBody>
                  <a:tcPr marL="19342" marR="19342" marT="0" marB="0" anchor="b"/>
                </a:tc>
                <a:extLst>
                  <a:ext uri="{0D108BD9-81ED-4DB2-BD59-A6C34878D82A}">
                    <a16:rowId xmlns:a16="http://schemas.microsoft.com/office/drawing/2014/main" xmlns="" val="3184916057"/>
                  </a:ext>
                </a:extLst>
              </a:tr>
            </a:tbl>
          </a:graphicData>
        </a:graphic>
      </p:graphicFrame>
      <p:sp>
        <p:nvSpPr>
          <p:cNvPr id="2" name="Ορθογώνιο 1"/>
          <p:cNvSpPr/>
          <p:nvPr/>
        </p:nvSpPr>
        <p:spPr>
          <a:xfrm>
            <a:off x="4280392" y="506583"/>
            <a:ext cx="4166205"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spcAft>
                <a:spcPts val="0"/>
              </a:spcAft>
            </a:pPr>
            <a:r>
              <a:rPr lang="el-GR" sz="2800" b="1" dirty="0">
                <a:effectLst>
                  <a:outerShdw blurRad="38100" dist="38100" dir="2700000" algn="tl">
                    <a:srgbClr val="000000">
                      <a:alpha val="43137"/>
                    </a:srgbClr>
                  </a:outerShdw>
                </a:effectLst>
              </a:rPr>
              <a:t>ΜΑΘΗΣΙΑΚΟ ΠΕΡΙΒΑΛΛΟΝ</a:t>
            </a:r>
          </a:p>
        </p:txBody>
      </p:sp>
      <p:pic>
        <p:nvPicPr>
          <p:cNvPr id="7" name="Εικόνα 6"/>
          <p:cNvPicPr/>
          <p:nvPr/>
        </p:nvPicPr>
        <p:blipFill>
          <a:blip r:embed="rId2">
            <a:extLst>
              <a:ext uri="{28A0092B-C50C-407E-A947-70E740481C1C}">
                <a14:useLocalDpi xmlns:a14="http://schemas.microsoft.com/office/drawing/2010/main" xmlns="" val="0"/>
              </a:ext>
            </a:extLst>
          </a:blip>
          <a:srcRect/>
          <a:stretch>
            <a:fillRect/>
          </a:stretch>
        </p:blipFill>
        <p:spPr bwMode="auto">
          <a:xfrm>
            <a:off x="1585195" y="3336325"/>
            <a:ext cx="646430" cy="624205"/>
          </a:xfrm>
          <a:prstGeom prst="rect">
            <a:avLst/>
          </a:prstGeom>
          <a:noFill/>
          <a:ln>
            <a:noFill/>
          </a:ln>
        </p:spPr>
      </p:pic>
      <p:sp>
        <p:nvSpPr>
          <p:cNvPr id="8" name="Οβάλ 7"/>
          <p:cNvSpPr/>
          <p:nvPr/>
        </p:nvSpPr>
        <p:spPr>
          <a:xfrm>
            <a:off x="222422" y="1445741"/>
            <a:ext cx="1037967" cy="3892378"/>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800" b="1" u="sng" cap="all" dirty="0" err="1">
                <a:solidFill>
                  <a:srgbClr val="000000"/>
                </a:solidFill>
                <a:effectLst/>
                <a:latin typeface="Calibri" panose="020F0502020204030204" pitchFamily="34" charset="0"/>
                <a:ea typeface="Meiryo"/>
                <a:cs typeface="Times New Roman" panose="02020603050405020304" pitchFamily="18" charset="0"/>
              </a:rPr>
              <a:t>αναπηριΑ</a:t>
            </a:r>
            <a:r>
              <a:rPr lang="el-GR" sz="2800" b="1" u="sng" cap="all" dirty="0">
                <a:solidFill>
                  <a:srgbClr val="000000"/>
                </a:solidFill>
                <a:effectLst/>
                <a:latin typeface="Calibri" panose="020F0502020204030204" pitchFamily="34" charset="0"/>
                <a:ea typeface="Meiryo"/>
                <a:cs typeface="Times New Roman" panose="02020603050405020304" pitchFamily="18" charset="0"/>
              </a:rPr>
              <a:t> ΟΡΑΣΗΣ</a:t>
            </a:r>
            <a:r>
              <a:rPr lang="el-GR" sz="2800" b="1" cap="all" dirty="0">
                <a:solidFill>
                  <a:srgbClr val="000000"/>
                </a:solidFill>
                <a:effectLst/>
                <a:latin typeface="Calibri" panose="020F0502020204030204" pitchFamily="34" charset="0"/>
                <a:ea typeface="Meiryo"/>
                <a:cs typeface="Times New Roman" panose="02020603050405020304" pitchFamily="18" charset="0"/>
              </a:rPr>
              <a:t> – (ΑΟ)</a:t>
            </a:r>
            <a:endParaRPr lang="el-GR" sz="2800" cap="all" dirty="0">
              <a:solidFill>
                <a:srgbClr val="000000"/>
              </a:solidFill>
              <a:effectLst/>
              <a:latin typeface="Tahoma" panose="020B0604030504040204" pitchFamily="34" charset="0"/>
              <a:ea typeface="Meiryo"/>
              <a:cs typeface="Times New Roman" panose="02020603050405020304" pitchFamily="18" charset="0"/>
            </a:endParaRPr>
          </a:p>
        </p:txBody>
      </p:sp>
    </p:spTree>
    <p:extLst>
      <p:ext uri="{BB962C8B-B14F-4D97-AF65-F5344CB8AC3E}">
        <p14:creationId xmlns:p14="http://schemas.microsoft.com/office/powerpoint/2010/main" xmlns="" val="66532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xmlns="" val="3312403204"/>
              </p:ext>
            </p:extLst>
          </p:nvPr>
        </p:nvGraphicFramePr>
        <p:xfrm>
          <a:off x="2063578" y="1569308"/>
          <a:ext cx="9700054" cy="4754880"/>
        </p:xfrm>
        <a:graphic>
          <a:graphicData uri="http://schemas.openxmlformats.org/drawingml/2006/table">
            <a:tbl>
              <a:tblPr>
                <a:tableStyleId>{5C22544A-7EE6-4342-B048-85BDC9FD1C3A}</a:tableStyleId>
              </a:tblPr>
              <a:tblGrid>
                <a:gridCol w="9700054">
                  <a:extLst>
                    <a:ext uri="{9D8B030D-6E8A-4147-A177-3AD203B41FA5}">
                      <a16:colId xmlns:a16="http://schemas.microsoft.com/office/drawing/2014/main" xmlns="" val="95582549"/>
                    </a:ext>
                  </a:extLst>
                </a:gridCol>
              </a:tblGrid>
              <a:tr h="4510216">
                <a:tc>
                  <a:txBody>
                    <a:bodyPr/>
                    <a:lstStyle/>
                    <a:p>
                      <a:pPr algn="just">
                        <a:spcAft>
                          <a:spcPts val="0"/>
                        </a:spcAft>
                      </a:pPr>
                      <a:r>
                        <a:rPr lang="el-GR" sz="2400" dirty="0">
                          <a:effectLst/>
                        </a:rPr>
                        <a:t> </a:t>
                      </a:r>
                    </a:p>
                    <a:p>
                      <a:pPr algn="ctr">
                        <a:spcAft>
                          <a:spcPts val="0"/>
                        </a:spcAft>
                      </a:pPr>
                      <a:r>
                        <a:rPr lang="el-GR" sz="2400" b="1" i="1" dirty="0" smtClean="0">
                          <a:effectLst/>
                        </a:rPr>
                        <a:t>«</a:t>
                      </a:r>
                      <a:r>
                        <a:rPr lang="el-GR" sz="2400" b="1" i="1" dirty="0">
                          <a:effectLst/>
                        </a:rPr>
                        <a:t>Η χρήση μεγάλης ποικιλίας εκπαιδευτικού υλικού αποτελεί μέσο και όχι σκοπό. Πρέπει να χρησιμοποιείται με βάση μια συστηματική αξιολόγηση»</a:t>
                      </a:r>
                    </a:p>
                    <a:p>
                      <a:pPr algn="ctr">
                        <a:spcAft>
                          <a:spcPts val="0"/>
                        </a:spcAft>
                      </a:pPr>
                      <a:r>
                        <a:rPr lang="el-GR" sz="2400" dirty="0">
                          <a:effectLst/>
                        </a:rPr>
                        <a:t> </a:t>
                      </a:r>
                    </a:p>
                    <a:p>
                      <a:pPr marL="342900" lvl="0" indent="-342900" algn="just">
                        <a:spcAft>
                          <a:spcPts val="0"/>
                        </a:spcAft>
                        <a:buFont typeface="Symbol" panose="05050102010706020507" pitchFamily="18" charset="2"/>
                        <a:buChar char=""/>
                      </a:pPr>
                      <a:r>
                        <a:rPr lang="el-GR" sz="2400" dirty="0">
                          <a:effectLst/>
                        </a:rPr>
                        <a:t>Οπτικές προσαρμογές (π.χ. μεγέθυνση, αύξηση σαφήνειας με κοντράστ, αύξηση φωτεινότητας, κλπ.)</a:t>
                      </a:r>
                    </a:p>
                    <a:p>
                      <a:pPr marL="342900" lvl="0" indent="-342900" algn="just">
                        <a:spcAft>
                          <a:spcPts val="0"/>
                        </a:spcAft>
                        <a:buFont typeface="Symbol" panose="05050102010706020507" pitchFamily="18" charset="2"/>
                        <a:buChar char=""/>
                      </a:pPr>
                      <a:r>
                        <a:rPr lang="el-GR" sz="2400" dirty="0">
                          <a:effectLst/>
                        </a:rPr>
                        <a:t>Απτικές προσαρμογές (π.χ. τρισδιάστατες κατασκευές, ολόγλυφες μορφές, μακέτες, χάρτες αφής, απτικά διαγράμματα, κλπ.)</a:t>
                      </a:r>
                    </a:p>
                    <a:p>
                      <a:pPr marL="342900" lvl="0" indent="-342900" algn="just">
                        <a:spcAft>
                          <a:spcPts val="0"/>
                        </a:spcAft>
                        <a:buFont typeface="Symbol" panose="05050102010706020507" pitchFamily="18" charset="2"/>
                        <a:buChar char=""/>
                      </a:pPr>
                      <a:r>
                        <a:rPr lang="el-GR" sz="2400" dirty="0">
                          <a:effectLst/>
                        </a:rPr>
                        <a:t>Ακουστικές προσαρμογές (π.χ. ομιλούντα βιβλία) </a:t>
                      </a:r>
                    </a:p>
                    <a:p>
                      <a:pPr marL="342900" lvl="0" indent="-342900" algn="just">
                        <a:spcAft>
                          <a:spcPts val="0"/>
                        </a:spcAft>
                        <a:buFont typeface="Symbol" panose="05050102010706020507" pitchFamily="18" charset="2"/>
                        <a:buChar char=""/>
                      </a:pPr>
                      <a:r>
                        <a:rPr lang="el-GR" sz="2400" dirty="0" err="1">
                          <a:effectLst/>
                        </a:rPr>
                        <a:t>Οπτικο</a:t>
                      </a:r>
                      <a:r>
                        <a:rPr lang="el-GR" sz="2400" dirty="0">
                          <a:effectLst/>
                        </a:rPr>
                        <a:t>-απτικές προσαρμογές</a:t>
                      </a:r>
                    </a:p>
                    <a:p>
                      <a:pPr marL="342900" lvl="0" indent="-342900" algn="just">
                        <a:spcAft>
                          <a:spcPts val="0"/>
                        </a:spcAft>
                        <a:buFont typeface="Symbol" panose="05050102010706020507" pitchFamily="18" charset="2"/>
                        <a:buChar char=""/>
                      </a:pPr>
                      <a:r>
                        <a:rPr lang="el-GR" sz="2400" dirty="0">
                          <a:effectLst/>
                        </a:rPr>
                        <a:t>Πολύ-αισθητικές προσαρμογές (π.χ. </a:t>
                      </a:r>
                      <a:r>
                        <a:rPr lang="el-GR" sz="2400" dirty="0" err="1">
                          <a:effectLst/>
                        </a:rPr>
                        <a:t>απτικο</a:t>
                      </a:r>
                      <a:r>
                        <a:rPr lang="el-GR" sz="2400" dirty="0">
                          <a:effectLst/>
                        </a:rPr>
                        <a:t>-</a:t>
                      </a:r>
                      <a:r>
                        <a:rPr lang="el-GR" sz="2400" dirty="0" err="1">
                          <a:effectLst/>
                        </a:rPr>
                        <a:t>οπτικο</a:t>
                      </a:r>
                      <a:r>
                        <a:rPr lang="el-GR" sz="2400" dirty="0">
                          <a:effectLst/>
                        </a:rPr>
                        <a:t>-ακουστικό παραμύθι)</a:t>
                      </a:r>
                    </a:p>
                    <a:p>
                      <a:pPr marL="342900" lvl="0" indent="-342900" algn="just">
                        <a:spcAft>
                          <a:spcPts val="0"/>
                        </a:spcAft>
                        <a:buFont typeface="Symbol" panose="05050102010706020507" pitchFamily="18" charset="2"/>
                        <a:buChar char=""/>
                      </a:pPr>
                      <a:r>
                        <a:rPr lang="el-GR" sz="2400" dirty="0">
                          <a:effectLst/>
                        </a:rPr>
                        <a:t>Εφαρμογές της εκπαιδευτικής και της υποστηρικτικής </a:t>
                      </a:r>
                      <a:r>
                        <a:rPr lang="el-GR" sz="2400" dirty="0" smtClean="0">
                          <a:effectLst/>
                        </a:rPr>
                        <a:t>τεχνολογίας</a:t>
                      </a:r>
                      <a:endParaRPr lang="el-GR" sz="2400" dirty="0">
                        <a:effectLst/>
                      </a:endParaRPr>
                    </a:p>
                    <a:p>
                      <a:pPr algn="just">
                        <a:spcAft>
                          <a:spcPts val="0"/>
                        </a:spcAft>
                      </a:pPr>
                      <a:r>
                        <a:rPr lang="el-GR" sz="2400" dirty="0">
                          <a:effectLst/>
                        </a:rPr>
                        <a:t> </a:t>
                      </a:r>
                      <a:endParaRPr lang="el-GR" sz="2400" dirty="0">
                        <a:effectLst/>
                        <a:latin typeface="Tahoma" panose="020B0604030504040204" pitchFamily="34" charset="0"/>
                        <a:ea typeface="Meiryo"/>
                        <a:cs typeface="Times New Roman" panose="02020603050405020304" pitchFamily="18" charset="0"/>
                      </a:endParaRPr>
                    </a:p>
                  </a:txBody>
                  <a:tcPr marL="19342" marR="19342" marT="0" marB="0" anchor="b"/>
                </a:tc>
                <a:extLst>
                  <a:ext uri="{0D108BD9-81ED-4DB2-BD59-A6C34878D82A}">
                    <a16:rowId xmlns:a16="http://schemas.microsoft.com/office/drawing/2014/main" xmlns="" val="3184916057"/>
                  </a:ext>
                </a:extLst>
              </a:tr>
            </a:tbl>
          </a:graphicData>
        </a:graphic>
      </p:graphicFrame>
      <p:pic>
        <p:nvPicPr>
          <p:cNvPr id="6" name="Εικόνα 5" descr="Image result for clip art note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5822" y="3096020"/>
            <a:ext cx="462915" cy="591820"/>
          </a:xfrm>
          <a:prstGeom prst="rect">
            <a:avLst/>
          </a:prstGeom>
          <a:noFill/>
          <a:ln>
            <a:noFill/>
          </a:ln>
        </p:spPr>
      </p:pic>
      <p:sp>
        <p:nvSpPr>
          <p:cNvPr id="2" name="Ορθογώνιο 1"/>
          <p:cNvSpPr/>
          <p:nvPr/>
        </p:nvSpPr>
        <p:spPr>
          <a:xfrm>
            <a:off x="4546955" y="468697"/>
            <a:ext cx="4248472"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spcAft>
                <a:spcPts val="0"/>
              </a:spcAft>
            </a:pPr>
            <a:r>
              <a:rPr lang="el-GR" sz="2400" b="1" dirty="0"/>
              <a:t>ΕΚΠΑΙΔΕΥΤΙΚΟ ΥΛΙΚΟ/ΕΡΓΑΛΕΙΑ</a:t>
            </a:r>
          </a:p>
        </p:txBody>
      </p:sp>
      <p:sp>
        <p:nvSpPr>
          <p:cNvPr id="8" name="Οβάλ 7"/>
          <p:cNvSpPr/>
          <p:nvPr/>
        </p:nvSpPr>
        <p:spPr>
          <a:xfrm>
            <a:off x="222422" y="1445741"/>
            <a:ext cx="1037967" cy="3892378"/>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800" b="1" u="sng" cap="all" dirty="0" err="1">
                <a:solidFill>
                  <a:srgbClr val="000000"/>
                </a:solidFill>
                <a:effectLst/>
                <a:latin typeface="Calibri" panose="020F0502020204030204" pitchFamily="34" charset="0"/>
                <a:ea typeface="Meiryo"/>
                <a:cs typeface="Times New Roman" panose="02020603050405020304" pitchFamily="18" charset="0"/>
              </a:rPr>
              <a:t>αναπηριΑ</a:t>
            </a:r>
            <a:r>
              <a:rPr lang="el-GR" sz="2800" b="1" u="sng" cap="all" dirty="0">
                <a:solidFill>
                  <a:srgbClr val="000000"/>
                </a:solidFill>
                <a:effectLst/>
                <a:latin typeface="Calibri" panose="020F0502020204030204" pitchFamily="34" charset="0"/>
                <a:ea typeface="Meiryo"/>
                <a:cs typeface="Times New Roman" panose="02020603050405020304" pitchFamily="18" charset="0"/>
              </a:rPr>
              <a:t> ΟΡΑΣΗΣ</a:t>
            </a:r>
            <a:r>
              <a:rPr lang="el-GR" sz="2800" b="1" cap="all" dirty="0">
                <a:solidFill>
                  <a:srgbClr val="000000"/>
                </a:solidFill>
                <a:effectLst/>
                <a:latin typeface="Calibri" panose="020F0502020204030204" pitchFamily="34" charset="0"/>
                <a:ea typeface="Meiryo"/>
                <a:cs typeface="Times New Roman" panose="02020603050405020304" pitchFamily="18" charset="0"/>
              </a:rPr>
              <a:t> – (ΑΟ)</a:t>
            </a:r>
            <a:endParaRPr lang="el-GR" sz="2800" cap="all" dirty="0">
              <a:solidFill>
                <a:srgbClr val="000000"/>
              </a:solidFill>
              <a:effectLst/>
              <a:latin typeface="Tahoma" panose="020B0604030504040204" pitchFamily="34" charset="0"/>
              <a:ea typeface="Meiryo"/>
              <a:cs typeface="Times New Roman" panose="02020603050405020304" pitchFamily="18" charset="0"/>
            </a:endParaRPr>
          </a:p>
        </p:txBody>
      </p:sp>
    </p:spTree>
    <p:extLst>
      <p:ext uri="{BB962C8B-B14F-4D97-AF65-F5344CB8AC3E}">
        <p14:creationId xmlns:p14="http://schemas.microsoft.com/office/powerpoint/2010/main" xmlns="" val="82513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413750" y="612345"/>
            <a:ext cx="5290359"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spcAft>
                <a:spcPts val="0"/>
              </a:spcAft>
            </a:pPr>
            <a:r>
              <a:rPr lang="el-GR" sz="2400" b="1" dirty="0">
                <a:latin typeface="Calibri" panose="020F0502020204030204" pitchFamily="34" charset="0"/>
                <a:ea typeface="Meiryo"/>
                <a:cs typeface="Times New Roman" panose="02020603050405020304" pitchFamily="18" charset="0"/>
              </a:rPr>
              <a:t>ΔΙΔΑΚΤΙΚΕΣ ΠΡΟΣΕΓΓΙΣΕΙΣ </a:t>
            </a:r>
            <a:r>
              <a:rPr lang="el-GR" sz="2400" b="1" dirty="0" smtClean="0">
                <a:latin typeface="Calibri" panose="020F0502020204030204" pitchFamily="34" charset="0"/>
                <a:ea typeface="Meiryo"/>
                <a:cs typeface="Times New Roman" panose="02020603050405020304" pitchFamily="18" charset="0"/>
              </a:rPr>
              <a:t>– ΠΡΑΚΤΙΚΕΣ</a:t>
            </a:r>
            <a:r>
              <a:rPr lang="en-US" sz="2400" b="1" dirty="0" smtClean="0">
                <a:latin typeface="Calibri" panose="020F0502020204030204" pitchFamily="34" charset="0"/>
                <a:ea typeface="Meiryo"/>
                <a:cs typeface="Times New Roman" panose="02020603050405020304" pitchFamily="18" charset="0"/>
              </a:rPr>
              <a:t> I</a:t>
            </a:r>
            <a:endParaRPr lang="el-GR" sz="2400" dirty="0">
              <a:effectLst/>
              <a:latin typeface="Tahoma" panose="020B0604030504040204" pitchFamily="34" charset="0"/>
              <a:ea typeface="Meiryo"/>
              <a:cs typeface="Times New Roman" panose="02020603050405020304" pitchFamily="18" charset="0"/>
            </a:endParaRPr>
          </a:p>
        </p:txBody>
      </p:sp>
      <p:sp>
        <p:nvSpPr>
          <p:cNvPr id="3" name="Ορθογώνιο 2"/>
          <p:cNvSpPr/>
          <p:nvPr/>
        </p:nvSpPr>
        <p:spPr>
          <a:xfrm>
            <a:off x="2286000" y="1579766"/>
            <a:ext cx="9156358" cy="4893647"/>
          </a:xfrm>
          <a:prstGeom prst="rect">
            <a:avLst/>
          </a:prstGeom>
        </p:spPr>
        <p:txBody>
          <a:bodyPr wrap="square">
            <a:spAutoFit/>
          </a:bodyPr>
          <a:lstStyle/>
          <a:p>
            <a:pPr algn="ctr">
              <a:spcAft>
                <a:spcPts val="0"/>
              </a:spcAft>
            </a:pPr>
            <a:r>
              <a:rPr lang="el-GR" sz="2400" b="1" dirty="0">
                <a:latin typeface="Calibri" panose="020F0502020204030204" pitchFamily="34" charset="0"/>
                <a:ea typeface="Meiryo"/>
                <a:cs typeface="Times New Roman" panose="02020603050405020304" pitchFamily="18" charset="0"/>
              </a:rPr>
              <a:t>«Οι πρακτικές διδασκαλίες αποτελούν γέφυρες για την ανάπτυξη δεξιοτήτων»</a:t>
            </a:r>
            <a:endParaRPr lang="el-GR" sz="2400" dirty="0">
              <a:latin typeface="Tahoma" panose="020B0604030504040204" pitchFamily="34" charset="0"/>
              <a:ea typeface="Meiryo"/>
              <a:cs typeface="Times New Roman" panose="02020603050405020304" pitchFamily="18" charset="0"/>
            </a:endParaRPr>
          </a:p>
          <a:p>
            <a:pPr marL="228600" algn="just">
              <a:spcAft>
                <a:spcPts val="0"/>
              </a:spcAft>
            </a:pPr>
            <a:r>
              <a:rPr lang="el-GR" sz="2400" dirty="0">
                <a:latin typeface="Calibri" panose="020F0502020204030204" pitchFamily="34" charset="0"/>
                <a:ea typeface="Meiryo"/>
                <a:cs typeface="Times New Roman" panose="02020603050405020304" pitchFamily="18" charset="0"/>
              </a:rPr>
              <a:t> </a:t>
            </a:r>
            <a:endParaRPr lang="el-GR" sz="2400" dirty="0">
              <a:latin typeface="Tahoma" panose="020B0604030504040204" pitchFamily="34" charset="0"/>
              <a:ea typeface="Meiryo"/>
              <a:cs typeface="Times New Roman" panose="02020603050405020304" pitchFamily="18" charset="0"/>
            </a:endParaRPr>
          </a:p>
          <a:p>
            <a:pPr marL="228600" algn="just">
              <a:spcAft>
                <a:spcPts val="0"/>
              </a:spcAft>
            </a:pPr>
            <a:r>
              <a:rPr lang="el-GR" sz="2400" dirty="0">
                <a:latin typeface="Calibri" panose="020F0502020204030204" pitchFamily="34" charset="0"/>
                <a:ea typeface="Meiryo"/>
                <a:cs typeface="Times New Roman" panose="02020603050405020304" pitchFamily="18" charset="0"/>
              </a:rPr>
              <a:t>Οι διδακτικές προσεγγίσεις συχνά εστιάζουν στη λεκτική απόδοση και περιγραφή οδηγιών από το διδάσκοντα καθώς και στην άμεση διδασκαλία.</a:t>
            </a:r>
            <a:endParaRPr lang="el-GR" sz="24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Καθοδήγηση μέσω αφής από το δάσκαλο (τεχνικές όπως </a:t>
            </a:r>
            <a:r>
              <a:rPr lang="en-US" sz="2400" dirty="0">
                <a:latin typeface="Calibri" panose="020F0502020204030204" pitchFamily="34" charset="0"/>
                <a:ea typeface="Meiryo"/>
                <a:cs typeface="Times New Roman" panose="02020603050405020304" pitchFamily="18" charset="0"/>
              </a:rPr>
              <a:t>hand over hand</a:t>
            </a:r>
            <a:r>
              <a:rPr lang="el-GR" sz="2400" dirty="0">
                <a:latin typeface="Calibri" panose="020F0502020204030204" pitchFamily="34" charset="0"/>
                <a:ea typeface="Meiryo"/>
                <a:cs typeface="Times New Roman" panose="02020603050405020304" pitchFamily="18" charset="0"/>
              </a:rPr>
              <a:t> &amp; </a:t>
            </a:r>
            <a:r>
              <a:rPr lang="en-US" sz="2400" dirty="0">
                <a:latin typeface="Calibri" panose="020F0502020204030204" pitchFamily="34" charset="0"/>
                <a:ea typeface="Meiryo"/>
                <a:cs typeface="Times New Roman" panose="02020603050405020304" pitchFamily="18" charset="0"/>
              </a:rPr>
              <a:t>hand under hand</a:t>
            </a:r>
            <a:r>
              <a:rPr lang="el-GR" sz="2400" dirty="0">
                <a:latin typeface="Calibri" panose="020F0502020204030204" pitchFamily="34" charset="0"/>
                <a:ea typeface="Meiryo"/>
                <a:cs typeface="Times New Roman" panose="02020603050405020304" pitchFamily="18" charset="0"/>
              </a:rPr>
              <a:t>)</a:t>
            </a:r>
            <a:endParaRPr lang="el-GR" sz="24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Δραστηριότητες διαλόγου</a:t>
            </a:r>
            <a:endParaRPr lang="el-GR" sz="24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Παιχνίδια ρόλων</a:t>
            </a:r>
            <a:endParaRPr lang="el-GR" sz="24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Ομαδοσυνεργατική διδασκαλία</a:t>
            </a:r>
            <a:r>
              <a:rPr lang="en-US" sz="2400" dirty="0">
                <a:latin typeface="Calibri" panose="020F0502020204030204" pitchFamily="34" charset="0"/>
                <a:ea typeface="Meiryo"/>
                <a:cs typeface="Times New Roman" panose="02020603050405020304" pitchFamily="18" charset="0"/>
              </a:rPr>
              <a:t>/</a:t>
            </a:r>
            <a:r>
              <a:rPr lang="el-GR" sz="2400" dirty="0">
                <a:latin typeface="Calibri" panose="020F0502020204030204" pitchFamily="34" charset="0"/>
                <a:ea typeface="Meiryo"/>
                <a:cs typeface="Times New Roman" panose="02020603050405020304" pitchFamily="18" charset="0"/>
              </a:rPr>
              <a:t> εργασία σε ομάδες</a:t>
            </a:r>
            <a:endParaRPr lang="el-GR" sz="24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Η διδασκαλία ομηλίκων (</a:t>
            </a:r>
            <a:r>
              <a:rPr lang="el-GR" sz="2400" dirty="0" err="1">
                <a:latin typeface="Calibri" panose="020F0502020204030204" pitchFamily="34" charset="0"/>
                <a:ea typeface="Meiryo"/>
                <a:cs typeface="Times New Roman" panose="02020603050405020304" pitchFamily="18" charset="0"/>
              </a:rPr>
              <a:t>peer</a:t>
            </a:r>
            <a:r>
              <a:rPr lang="el-GR" sz="2400" dirty="0">
                <a:latin typeface="Calibri" panose="020F0502020204030204" pitchFamily="34" charset="0"/>
                <a:ea typeface="Meiryo"/>
                <a:cs typeface="Times New Roman" panose="02020603050405020304" pitchFamily="18" charset="0"/>
              </a:rPr>
              <a:t> </a:t>
            </a:r>
            <a:r>
              <a:rPr lang="el-GR" sz="2400" dirty="0" err="1">
                <a:latin typeface="Calibri" panose="020F0502020204030204" pitchFamily="34" charset="0"/>
                <a:ea typeface="Meiryo"/>
                <a:cs typeface="Times New Roman" panose="02020603050405020304" pitchFamily="18" charset="0"/>
              </a:rPr>
              <a:t>tutoring</a:t>
            </a:r>
            <a:r>
              <a:rPr lang="el-GR" sz="2400" dirty="0">
                <a:latin typeface="Calibri" panose="020F0502020204030204" pitchFamily="34" charset="0"/>
                <a:ea typeface="Meiryo"/>
                <a:cs typeface="Times New Roman" panose="02020603050405020304" pitchFamily="18" charset="0"/>
              </a:rPr>
              <a:t>)</a:t>
            </a:r>
            <a:endParaRPr lang="el-GR" sz="24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Η συμμετοχή σε δραστηριότητες εντός και εκτός </a:t>
            </a:r>
            <a:r>
              <a:rPr lang="el-GR" sz="2400" dirty="0" smtClean="0">
                <a:latin typeface="Calibri" panose="020F0502020204030204" pitchFamily="34" charset="0"/>
                <a:ea typeface="Meiryo"/>
                <a:cs typeface="Times New Roman" panose="02020603050405020304" pitchFamily="18" charset="0"/>
              </a:rPr>
              <a:t>τάξης</a:t>
            </a:r>
            <a:r>
              <a:rPr lang="el-GR" sz="2400" dirty="0">
                <a:latin typeface="Calibri" panose="020F0502020204030204" pitchFamily="34" charset="0"/>
                <a:ea typeface="Meiryo"/>
                <a:cs typeface="Times New Roman" panose="02020603050405020304" pitchFamily="18" charset="0"/>
              </a:rPr>
              <a:t> </a:t>
            </a:r>
            <a:endParaRPr lang="el-GR" sz="2400" dirty="0">
              <a:latin typeface="Tahoma" panose="020B0604030504040204" pitchFamily="34" charset="0"/>
              <a:ea typeface="Meiryo"/>
              <a:cs typeface="Times New Roman" panose="02020603050405020304" pitchFamily="18" charset="0"/>
            </a:endParaRPr>
          </a:p>
        </p:txBody>
      </p:sp>
      <p:pic>
        <p:nvPicPr>
          <p:cNvPr id="11" name="Εικόνα 10" descr="Image result for actio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0129" y="3112135"/>
            <a:ext cx="633730" cy="633730"/>
          </a:xfrm>
          <a:prstGeom prst="rect">
            <a:avLst/>
          </a:prstGeom>
          <a:noFill/>
          <a:ln>
            <a:noFill/>
          </a:ln>
        </p:spPr>
      </p:pic>
      <p:sp>
        <p:nvSpPr>
          <p:cNvPr id="12" name="Οβάλ 11"/>
          <p:cNvSpPr/>
          <p:nvPr/>
        </p:nvSpPr>
        <p:spPr>
          <a:xfrm>
            <a:off x="222422" y="1445741"/>
            <a:ext cx="1037967" cy="3892378"/>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800" b="1" u="sng" cap="all" dirty="0" err="1">
                <a:solidFill>
                  <a:srgbClr val="000000"/>
                </a:solidFill>
                <a:effectLst/>
                <a:latin typeface="Calibri" panose="020F0502020204030204" pitchFamily="34" charset="0"/>
                <a:ea typeface="Meiryo"/>
                <a:cs typeface="Times New Roman" panose="02020603050405020304" pitchFamily="18" charset="0"/>
              </a:rPr>
              <a:t>αναπηριΑ</a:t>
            </a:r>
            <a:r>
              <a:rPr lang="el-GR" sz="2800" b="1" u="sng" cap="all" dirty="0">
                <a:solidFill>
                  <a:srgbClr val="000000"/>
                </a:solidFill>
                <a:effectLst/>
                <a:latin typeface="Calibri" panose="020F0502020204030204" pitchFamily="34" charset="0"/>
                <a:ea typeface="Meiryo"/>
                <a:cs typeface="Times New Roman" panose="02020603050405020304" pitchFamily="18" charset="0"/>
              </a:rPr>
              <a:t> ΟΡΑΣΗΣ</a:t>
            </a:r>
            <a:r>
              <a:rPr lang="el-GR" sz="2800" b="1" cap="all" dirty="0">
                <a:solidFill>
                  <a:srgbClr val="000000"/>
                </a:solidFill>
                <a:effectLst/>
                <a:latin typeface="Calibri" panose="020F0502020204030204" pitchFamily="34" charset="0"/>
                <a:ea typeface="Meiryo"/>
                <a:cs typeface="Times New Roman" panose="02020603050405020304" pitchFamily="18" charset="0"/>
              </a:rPr>
              <a:t> – (ΑΟ)</a:t>
            </a:r>
            <a:endParaRPr lang="el-GR" sz="2800" cap="all" dirty="0">
              <a:solidFill>
                <a:srgbClr val="000000"/>
              </a:solidFill>
              <a:effectLst/>
              <a:latin typeface="Tahoma" panose="020B0604030504040204" pitchFamily="34" charset="0"/>
              <a:ea typeface="Meiryo"/>
              <a:cs typeface="Times New Roman" panose="02020603050405020304" pitchFamily="18" charset="0"/>
            </a:endParaRPr>
          </a:p>
        </p:txBody>
      </p:sp>
    </p:spTree>
    <p:extLst>
      <p:ext uri="{BB962C8B-B14F-4D97-AF65-F5344CB8AC3E}">
        <p14:creationId xmlns:p14="http://schemas.microsoft.com/office/powerpoint/2010/main" xmlns="" val="196473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338410" y="612345"/>
            <a:ext cx="5441041"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spcAft>
                <a:spcPts val="0"/>
              </a:spcAft>
            </a:pPr>
            <a:r>
              <a:rPr lang="el-GR" sz="2400" b="1" dirty="0">
                <a:latin typeface="Calibri" panose="020F0502020204030204" pitchFamily="34" charset="0"/>
                <a:ea typeface="Meiryo"/>
                <a:cs typeface="Times New Roman" panose="02020603050405020304" pitchFamily="18" charset="0"/>
              </a:rPr>
              <a:t>ΔΙΔΑΚΤΙΚΕΣ ΠΡΟΣΕΓΓΙΣΕΙΣ </a:t>
            </a:r>
            <a:r>
              <a:rPr lang="el-GR" sz="2400" b="1" dirty="0" smtClean="0">
                <a:latin typeface="Calibri" panose="020F0502020204030204" pitchFamily="34" charset="0"/>
                <a:ea typeface="Meiryo"/>
                <a:cs typeface="Times New Roman" panose="02020603050405020304" pitchFamily="18" charset="0"/>
              </a:rPr>
              <a:t>– ΠΡΑΚΤΙΚΕΣ</a:t>
            </a:r>
            <a:r>
              <a:rPr lang="en-US" sz="2400" b="1" dirty="0" smtClean="0">
                <a:latin typeface="Calibri" panose="020F0502020204030204" pitchFamily="34" charset="0"/>
                <a:ea typeface="Meiryo"/>
                <a:cs typeface="Times New Roman" panose="02020603050405020304" pitchFamily="18" charset="0"/>
              </a:rPr>
              <a:t>  II</a:t>
            </a:r>
            <a:endParaRPr lang="el-GR" sz="2400" dirty="0">
              <a:effectLst/>
              <a:latin typeface="Tahoma" panose="020B0604030504040204" pitchFamily="34" charset="0"/>
              <a:ea typeface="Meiryo"/>
              <a:cs typeface="Times New Roman" panose="02020603050405020304" pitchFamily="18" charset="0"/>
            </a:endParaRPr>
          </a:p>
        </p:txBody>
      </p:sp>
      <p:sp>
        <p:nvSpPr>
          <p:cNvPr id="3" name="Ορθογώνιο 2"/>
          <p:cNvSpPr/>
          <p:nvPr/>
        </p:nvSpPr>
        <p:spPr>
          <a:xfrm>
            <a:off x="2248929" y="1445741"/>
            <a:ext cx="8946293" cy="4524315"/>
          </a:xfrm>
          <a:prstGeom prst="rect">
            <a:avLst/>
          </a:prstGeom>
        </p:spPr>
        <p:txBody>
          <a:bodyPr wrap="square">
            <a:spAutoFit/>
          </a:bodyPr>
          <a:lstStyle/>
          <a:p>
            <a:pPr marL="228600" algn="just">
              <a:spcAft>
                <a:spcPts val="0"/>
              </a:spcAft>
            </a:pPr>
            <a:r>
              <a:rPr lang="el-GR" sz="2400" dirty="0">
                <a:latin typeface="Calibri" panose="020F0502020204030204" pitchFamily="34" charset="0"/>
                <a:ea typeface="Meiryo"/>
                <a:cs typeface="Times New Roman" panose="02020603050405020304" pitchFamily="18" charset="0"/>
              </a:rPr>
              <a:t> </a:t>
            </a:r>
            <a:endParaRPr lang="el-GR" sz="2400" dirty="0">
              <a:latin typeface="Tahoma" panose="020B0604030504040204" pitchFamily="34" charset="0"/>
              <a:ea typeface="Meiryo"/>
              <a:cs typeface="Times New Roman" panose="02020603050405020304" pitchFamily="18" charset="0"/>
            </a:endParaRPr>
          </a:p>
          <a:p>
            <a:pPr marL="228600" algn="just">
              <a:spcAft>
                <a:spcPts val="0"/>
              </a:spcAft>
            </a:pPr>
            <a:r>
              <a:rPr lang="el-GR" sz="2400" dirty="0" smtClean="0">
                <a:latin typeface="Calibri" panose="020F0502020204030204" pitchFamily="34" charset="0"/>
                <a:ea typeface="Meiryo"/>
                <a:cs typeface="Times New Roman" panose="02020603050405020304" pitchFamily="18" charset="0"/>
              </a:rPr>
              <a:t>Οι δεξιότητες που συνήθως έχουν ένα «ειδικό βάρος» στο πεδίο της Αναπηρίας Όρασης είναι οι ακόλουθες:</a:t>
            </a:r>
          </a:p>
          <a:p>
            <a:pPr marL="228600" algn="just">
              <a:spcAft>
                <a:spcPts val="0"/>
              </a:spcAft>
            </a:pPr>
            <a:endParaRPr lang="el-GR" sz="2400" dirty="0" smtClean="0">
              <a:latin typeface="Calibri" panose="020F0502020204030204" pitchFamily="34" charset="0"/>
              <a:ea typeface="Meiryo"/>
              <a:cs typeface="Times New Roman" panose="02020603050405020304" pitchFamily="18" charset="0"/>
            </a:endParaRPr>
          </a:p>
          <a:p>
            <a:pPr marL="228600" algn="just">
              <a:spcAft>
                <a:spcPts val="0"/>
              </a:spcAft>
            </a:pPr>
            <a:r>
              <a:rPr lang="el-GR" sz="2400" dirty="0" smtClean="0">
                <a:latin typeface="Calibri" panose="020F0502020204030204" pitchFamily="34" charset="0"/>
                <a:ea typeface="Meiryo"/>
                <a:cs typeface="Times New Roman" panose="02020603050405020304" pitchFamily="18" charset="0"/>
              </a:rPr>
              <a:t>•	Κινητικές δεξιότητες (λεπτές και αδρές/</a:t>
            </a:r>
            <a:r>
              <a:rPr lang="el-GR" sz="2400" dirty="0" err="1" smtClean="0">
                <a:latin typeface="Calibri" panose="020F0502020204030204" pitchFamily="34" charset="0"/>
                <a:ea typeface="Meiryo"/>
                <a:cs typeface="Times New Roman" panose="02020603050405020304" pitchFamily="18" charset="0"/>
              </a:rPr>
              <a:t>fine</a:t>
            </a:r>
            <a:r>
              <a:rPr lang="el-GR" sz="2400" dirty="0" smtClean="0">
                <a:latin typeface="Calibri" panose="020F0502020204030204" pitchFamily="34" charset="0"/>
                <a:ea typeface="Meiryo"/>
                <a:cs typeface="Times New Roman" panose="02020603050405020304" pitchFamily="18" charset="0"/>
              </a:rPr>
              <a:t> and </a:t>
            </a:r>
            <a:r>
              <a:rPr lang="el-GR" sz="2400" dirty="0" err="1" smtClean="0">
                <a:latin typeface="Calibri" panose="020F0502020204030204" pitchFamily="34" charset="0"/>
                <a:ea typeface="Meiryo"/>
                <a:cs typeface="Times New Roman" panose="02020603050405020304" pitchFamily="18" charset="0"/>
              </a:rPr>
              <a:t>gross</a:t>
            </a:r>
            <a:r>
              <a:rPr lang="el-GR" sz="2400" dirty="0" smtClean="0">
                <a:latin typeface="Calibri" panose="020F0502020204030204" pitchFamily="34" charset="0"/>
                <a:ea typeface="Meiryo"/>
                <a:cs typeface="Times New Roman" panose="02020603050405020304" pitchFamily="18" charset="0"/>
              </a:rPr>
              <a:t>)</a:t>
            </a:r>
          </a:p>
          <a:p>
            <a:pPr marL="228600" algn="just">
              <a:spcAft>
                <a:spcPts val="0"/>
              </a:spcAft>
            </a:pPr>
            <a:r>
              <a:rPr lang="el-GR" sz="2400" dirty="0" smtClean="0">
                <a:latin typeface="Calibri" panose="020F0502020204030204" pitchFamily="34" charset="0"/>
                <a:ea typeface="Meiryo"/>
                <a:cs typeface="Times New Roman" panose="02020603050405020304" pitchFamily="18" charset="0"/>
              </a:rPr>
              <a:t>•	Δεξιότητες κινητικότητας και προσανατολισμού</a:t>
            </a:r>
          </a:p>
          <a:p>
            <a:pPr marL="228600" algn="just">
              <a:spcAft>
                <a:spcPts val="0"/>
              </a:spcAft>
            </a:pPr>
            <a:r>
              <a:rPr lang="el-GR" sz="2400" dirty="0" smtClean="0">
                <a:latin typeface="Calibri" panose="020F0502020204030204" pitchFamily="34" charset="0"/>
                <a:ea typeface="Meiryo"/>
                <a:cs typeface="Times New Roman" panose="02020603050405020304" pitchFamily="18" charset="0"/>
              </a:rPr>
              <a:t>•	Δεξιότητες καθημερινής διαβίωσης </a:t>
            </a:r>
          </a:p>
          <a:p>
            <a:pPr marL="228600" algn="just">
              <a:spcAft>
                <a:spcPts val="0"/>
              </a:spcAft>
            </a:pPr>
            <a:r>
              <a:rPr lang="el-GR" sz="2400" dirty="0" smtClean="0">
                <a:latin typeface="Calibri" panose="020F0502020204030204" pitchFamily="34" charset="0"/>
                <a:ea typeface="Meiryo"/>
                <a:cs typeface="Times New Roman" panose="02020603050405020304" pitchFamily="18" charset="0"/>
              </a:rPr>
              <a:t>•	Δεξιότητες εγγραμματισμού (ανάγνωση μεγαλογράμματης γραφής, ανάγνωση και γραφή του κώδικα </a:t>
            </a:r>
            <a:r>
              <a:rPr lang="el-GR" sz="2400" dirty="0" err="1" smtClean="0">
                <a:latin typeface="Calibri" panose="020F0502020204030204" pitchFamily="34" charset="0"/>
                <a:ea typeface="Meiryo"/>
                <a:cs typeface="Times New Roman" panose="02020603050405020304" pitchFamily="18" charset="0"/>
              </a:rPr>
              <a:t>braille</a:t>
            </a:r>
            <a:r>
              <a:rPr lang="el-GR" sz="2400" dirty="0" smtClean="0">
                <a:latin typeface="Calibri" panose="020F0502020204030204" pitchFamily="34" charset="0"/>
                <a:ea typeface="Meiryo"/>
                <a:cs typeface="Times New Roman" panose="02020603050405020304" pitchFamily="18" charset="0"/>
              </a:rPr>
              <a:t>, χρήση υπολογιστών, </a:t>
            </a:r>
            <a:r>
              <a:rPr lang="el-GR" sz="2400" dirty="0" err="1" smtClean="0">
                <a:latin typeface="Calibri" panose="020F0502020204030204" pitchFamily="34" charset="0"/>
                <a:ea typeface="Meiryo"/>
                <a:cs typeface="Times New Roman" panose="02020603050405020304" pitchFamily="18" charset="0"/>
              </a:rPr>
              <a:t>note</a:t>
            </a:r>
            <a:r>
              <a:rPr lang="el-GR" sz="2400" dirty="0" smtClean="0">
                <a:latin typeface="Calibri" panose="020F0502020204030204" pitchFamily="34" charset="0"/>
                <a:ea typeface="Meiryo"/>
                <a:cs typeface="Times New Roman" panose="02020603050405020304" pitchFamily="18" charset="0"/>
              </a:rPr>
              <a:t> </a:t>
            </a:r>
            <a:r>
              <a:rPr lang="el-GR" sz="2400" dirty="0" err="1" smtClean="0">
                <a:latin typeface="Calibri" panose="020F0502020204030204" pitchFamily="34" charset="0"/>
                <a:ea typeface="Meiryo"/>
                <a:cs typeface="Times New Roman" panose="02020603050405020304" pitchFamily="18" charset="0"/>
              </a:rPr>
              <a:t>takers</a:t>
            </a:r>
            <a:r>
              <a:rPr lang="el-GR" sz="2400" dirty="0" smtClean="0">
                <a:latin typeface="Calibri" panose="020F0502020204030204" pitchFamily="34" charset="0"/>
                <a:ea typeface="Meiryo"/>
                <a:cs typeface="Times New Roman" panose="02020603050405020304" pitchFamily="18" charset="0"/>
              </a:rPr>
              <a:t>, κλπ.)</a:t>
            </a:r>
          </a:p>
          <a:p>
            <a:pPr marL="228600" algn="just">
              <a:spcAft>
                <a:spcPts val="0"/>
              </a:spcAft>
            </a:pPr>
            <a:r>
              <a:rPr lang="el-GR" sz="2400" dirty="0" smtClean="0">
                <a:latin typeface="Calibri" panose="020F0502020204030204" pitchFamily="34" charset="0"/>
                <a:ea typeface="Meiryo"/>
                <a:cs typeface="Times New Roman" panose="02020603050405020304" pitchFamily="18" charset="0"/>
              </a:rPr>
              <a:t>•	Κοινωνικές δεξιότητες (π.χ. διάλογος)</a:t>
            </a:r>
          </a:p>
          <a:p>
            <a:pPr marL="228600" algn="just">
              <a:spcAft>
                <a:spcPts val="0"/>
              </a:spcAft>
            </a:pPr>
            <a:r>
              <a:rPr lang="el-GR" sz="2400" dirty="0" smtClean="0">
                <a:latin typeface="Calibri" panose="020F0502020204030204" pitchFamily="34" charset="0"/>
                <a:ea typeface="Meiryo"/>
                <a:cs typeface="Times New Roman" panose="02020603050405020304" pitchFamily="18" charset="0"/>
              </a:rPr>
              <a:t>•	Δεξιότητες ενεργητικής ακοής (π.χ. διάκριση </a:t>
            </a:r>
            <a:r>
              <a:rPr lang="el-GR" sz="2400" dirty="0" err="1" smtClean="0">
                <a:latin typeface="Calibri" panose="020F0502020204030204" pitchFamily="34" charset="0"/>
                <a:ea typeface="Meiryo"/>
                <a:cs typeface="Times New Roman" panose="02020603050405020304" pitchFamily="18" charset="0"/>
              </a:rPr>
              <a:t>ηχοτοπίων</a:t>
            </a:r>
            <a:r>
              <a:rPr lang="el-GR" sz="2400" dirty="0" smtClean="0">
                <a:latin typeface="Calibri" panose="020F0502020204030204" pitchFamily="34" charset="0"/>
                <a:ea typeface="Meiryo"/>
                <a:cs typeface="Times New Roman" panose="02020603050405020304" pitchFamily="18" charset="0"/>
              </a:rPr>
              <a:t>) </a:t>
            </a:r>
            <a:endParaRPr lang="el-GR" sz="2400" dirty="0">
              <a:latin typeface="Calibri" panose="020F0502020204030204" pitchFamily="34" charset="0"/>
              <a:ea typeface="Meiryo"/>
              <a:cs typeface="Times New Roman" panose="02020603050405020304" pitchFamily="18" charset="0"/>
            </a:endParaRPr>
          </a:p>
        </p:txBody>
      </p:sp>
      <p:pic>
        <p:nvPicPr>
          <p:cNvPr id="11" name="Εικόνα 10" descr="Image result for actio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0129" y="3112135"/>
            <a:ext cx="633730" cy="633730"/>
          </a:xfrm>
          <a:prstGeom prst="rect">
            <a:avLst/>
          </a:prstGeom>
          <a:noFill/>
          <a:ln>
            <a:noFill/>
          </a:ln>
        </p:spPr>
      </p:pic>
      <p:sp>
        <p:nvSpPr>
          <p:cNvPr id="6" name="Οβάλ 5"/>
          <p:cNvSpPr/>
          <p:nvPr/>
        </p:nvSpPr>
        <p:spPr>
          <a:xfrm>
            <a:off x="222422" y="1445741"/>
            <a:ext cx="1037967" cy="3892378"/>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800" b="1" u="sng" cap="all" dirty="0" err="1">
                <a:solidFill>
                  <a:srgbClr val="000000"/>
                </a:solidFill>
                <a:effectLst/>
                <a:latin typeface="Calibri" panose="020F0502020204030204" pitchFamily="34" charset="0"/>
                <a:ea typeface="Meiryo"/>
                <a:cs typeface="Times New Roman" panose="02020603050405020304" pitchFamily="18" charset="0"/>
              </a:rPr>
              <a:t>αναπηριΑ</a:t>
            </a:r>
            <a:r>
              <a:rPr lang="el-GR" sz="2800" b="1" u="sng" cap="all" dirty="0">
                <a:solidFill>
                  <a:srgbClr val="000000"/>
                </a:solidFill>
                <a:effectLst/>
                <a:latin typeface="Calibri" panose="020F0502020204030204" pitchFamily="34" charset="0"/>
                <a:ea typeface="Meiryo"/>
                <a:cs typeface="Times New Roman" panose="02020603050405020304" pitchFamily="18" charset="0"/>
              </a:rPr>
              <a:t> ΟΡΑΣΗΣ</a:t>
            </a:r>
            <a:r>
              <a:rPr lang="el-GR" sz="2800" b="1" cap="all" dirty="0">
                <a:solidFill>
                  <a:srgbClr val="000000"/>
                </a:solidFill>
                <a:effectLst/>
                <a:latin typeface="Calibri" panose="020F0502020204030204" pitchFamily="34" charset="0"/>
                <a:ea typeface="Meiryo"/>
                <a:cs typeface="Times New Roman" panose="02020603050405020304" pitchFamily="18" charset="0"/>
              </a:rPr>
              <a:t> – (ΑΟ)</a:t>
            </a:r>
            <a:endParaRPr lang="el-GR" sz="2800" cap="all" dirty="0">
              <a:solidFill>
                <a:srgbClr val="000000"/>
              </a:solidFill>
              <a:effectLst/>
              <a:latin typeface="Tahoma" panose="020B0604030504040204" pitchFamily="34" charset="0"/>
              <a:ea typeface="Meiryo"/>
              <a:cs typeface="Times New Roman" panose="02020603050405020304" pitchFamily="18" charset="0"/>
            </a:endParaRPr>
          </a:p>
        </p:txBody>
      </p:sp>
    </p:spTree>
    <p:extLst>
      <p:ext uri="{BB962C8B-B14F-4D97-AF65-F5344CB8AC3E}">
        <p14:creationId xmlns:p14="http://schemas.microsoft.com/office/powerpoint/2010/main" xmlns="" val="185902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xmlns="" val="2559573204"/>
              </p:ext>
            </p:extLst>
          </p:nvPr>
        </p:nvGraphicFramePr>
        <p:xfrm>
          <a:off x="2201261" y="1532238"/>
          <a:ext cx="9428205" cy="4699000"/>
        </p:xfrm>
        <a:graphic>
          <a:graphicData uri="http://schemas.openxmlformats.org/drawingml/2006/table">
            <a:tbl>
              <a:tblPr>
                <a:tableStyleId>{5C22544A-7EE6-4342-B048-85BDC9FD1C3A}</a:tableStyleId>
              </a:tblPr>
              <a:tblGrid>
                <a:gridCol w="9428205">
                  <a:extLst>
                    <a:ext uri="{9D8B030D-6E8A-4147-A177-3AD203B41FA5}">
                      <a16:colId xmlns:a16="http://schemas.microsoft.com/office/drawing/2014/main" xmlns="" val="3138137433"/>
                    </a:ext>
                  </a:extLst>
                </a:gridCol>
              </a:tblGrid>
              <a:tr h="2711579">
                <a:tc>
                  <a:txBody>
                    <a:bodyPr/>
                    <a:lstStyle/>
                    <a:p>
                      <a:pPr>
                        <a:spcAft>
                          <a:spcPts val="1000"/>
                        </a:spcAft>
                        <a:tabLst>
                          <a:tab pos="628650" algn="l"/>
                        </a:tabLst>
                      </a:pPr>
                      <a:r>
                        <a:rPr lang="el-GR" sz="2000" dirty="0">
                          <a:effectLst/>
                        </a:rPr>
                        <a:t>  </a:t>
                      </a:r>
                    </a:p>
                    <a:p>
                      <a:pPr algn="ctr">
                        <a:spcAft>
                          <a:spcPts val="0"/>
                        </a:spcAft>
                      </a:pPr>
                      <a:r>
                        <a:rPr lang="el-GR" sz="2000" b="1" i="1" dirty="0" smtClean="0">
                          <a:effectLst/>
                        </a:rPr>
                        <a:t>«</a:t>
                      </a:r>
                      <a:r>
                        <a:rPr lang="el-GR" sz="2000" b="1" i="1" dirty="0">
                          <a:effectLst/>
                        </a:rPr>
                        <a:t>Επισημαίνονται τα χαρακτηριστικά των Ατόμων με Βαρηκοΐα ή Κώφωση, χωρίς να θυσιάζεται η ετερογένεια και να υποβαθμίζεται η ετερότητα»</a:t>
                      </a:r>
                    </a:p>
                    <a:p>
                      <a:pPr algn="ctr">
                        <a:spcAft>
                          <a:spcPts val="0"/>
                        </a:spcAft>
                      </a:pPr>
                      <a:r>
                        <a:rPr lang="el-GR" sz="2000" dirty="0">
                          <a:effectLst/>
                        </a:rPr>
                        <a:t> </a:t>
                      </a:r>
                    </a:p>
                    <a:p>
                      <a:pPr marL="342900" lvl="0" indent="-342900">
                        <a:spcAft>
                          <a:spcPts val="0"/>
                        </a:spcAft>
                        <a:buFont typeface="Symbol" panose="05050102010706020507" pitchFamily="18" charset="2"/>
                        <a:buChar char=""/>
                      </a:pPr>
                      <a:r>
                        <a:rPr lang="el-GR" sz="2000" dirty="0">
                          <a:effectLst/>
                        </a:rPr>
                        <a:t>Ηλικία εμφάνισης της απώλεια ακοής</a:t>
                      </a:r>
                    </a:p>
                    <a:p>
                      <a:pPr marL="342900" lvl="0" indent="-342900">
                        <a:spcAft>
                          <a:spcPts val="0"/>
                        </a:spcAft>
                        <a:buFont typeface="Symbol" panose="05050102010706020507" pitchFamily="18" charset="2"/>
                        <a:buChar char=""/>
                      </a:pPr>
                      <a:r>
                        <a:rPr lang="el-GR" sz="2000" dirty="0">
                          <a:effectLst/>
                        </a:rPr>
                        <a:t>Βαθμός λειτουργικής ακοής </a:t>
                      </a:r>
                    </a:p>
                    <a:p>
                      <a:pPr marL="342900" lvl="0" indent="-342900">
                        <a:spcAft>
                          <a:spcPts val="0"/>
                        </a:spcAft>
                        <a:buFont typeface="Symbol" panose="05050102010706020507" pitchFamily="18" charset="2"/>
                        <a:buChar char=""/>
                      </a:pPr>
                      <a:r>
                        <a:rPr lang="el-GR" sz="2000" dirty="0">
                          <a:effectLst/>
                        </a:rPr>
                        <a:t>Είδος ακουστικού βοηθήματος</a:t>
                      </a:r>
                    </a:p>
                    <a:p>
                      <a:pPr marL="342900" lvl="0" indent="-342900">
                        <a:spcAft>
                          <a:spcPts val="0"/>
                        </a:spcAft>
                        <a:buFont typeface="Symbol" panose="05050102010706020507" pitchFamily="18" charset="2"/>
                        <a:buChar char=""/>
                      </a:pPr>
                      <a:r>
                        <a:rPr lang="el-GR" sz="2000" dirty="0">
                          <a:effectLst/>
                        </a:rPr>
                        <a:t>Κωφοί ή ακούοντες γονείς </a:t>
                      </a:r>
                    </a:p>
                    <a:p>
                      <a:pPr marL="342900" lvl="0" indent="-342900">
                        <a:spcAft>
                          <a:spcPts val="0"/>
                        </a:spcAft>
                        <a:buFont typeface="Symbol" panose="05050102010706020507" pitchFamily="18" charset="2"/>
                        <a:buChar char=""/>
                      </a:pPr>
                      <a:r>
                        <a:rPr lang="el-GR" sz="2000" dirty="0">
                          <a:effectLst/>
                        </a:rPr>
                        <a:t>Γλώσσα επικοινωνίας (π.χ. Ελληνική νοηματική Γλώσσα, Ελληνικά) ή μέθοδος επικοινωνίας (π.χ. ταυτόχρονη χρήση ελληνικής γλώσσας και νοημάτων)</a:t>
                      </a:r>
                    </a:p>
                    <a:p>
                      <a:pPr marL="342900" lvl="0" indent="-342900">
                        <a:spcAft>
                          <a:spcPts val="0"/>
                        </a:spcAft>
                        <a:buFont typeface="Symbol" panose="05050102010706020507" pitchFamily="18" charset="2"/>
                        <a:buChar char=""/>
                      </a:pPr>
                      <a:r>
                        <a:rPr lang="el-GR" sz="2000" dirty="0">
                          <a:effectLst/>
                        </a:rPr>
                        <a:t>Φτωχές </a:t>
                      </a:r>
                      <a:r>
                        <a:rPr lang="el-GR" sz="2000" dirty="0" err="1">
                          <a:effectLst/>
                        </a:rPr>
                        <a:t>προϋπάρχουσες</a:t>
                      </a:r>
                      <a:r>
                        <a:rPr lang="el-GR" sz="2000" dirty="0">
                          <a:effectLst/>
                        </a:rPr>
                        <a:t> γλωσσικές εμπειρίες</a:t>
                      </a:r>
                    </a:p>
                    <a:p>
                      <a:pPr marL="342900" lvl="0" indent="-342900">
                        <a:spcAft>
                          <a:spcPts val="0"/>
                        </a:spcAft>
                        <a:buFont typeface="Symbol" panose="05050102010706020507" pitchFamily="18" charset="2"/>
                        <a:buChar char=""/>
                      </a:pPr>
                      <a:r>
                        <a:rPr lang="el-GR" sz="2000" dirty="0">
                          <a:effectLst/>
                        </a:rPr>
                        <a:t>Επικοινωνιακές δυσκολίες</a:t>
                      </a:r>
                    </a:p>
                    <a:p>
                      <a:pPr marL="342900" lvl="0" indent="-342900">
                        <a:spcAft>
                          <a:spcPts val="0"/>
                        </a:spcAft>
                        <a:buFont typeface="Symbol" panose="05050102010706020507" pitchFamily="18" charset="2"/>
                        <a:buChar char=""/>
                      </a:pPr>
                      <a:r>
                        <a:rPr lang="el-GR" sz="2000" dirty="0">
                          <a:effectLst/>
                        </a:rPr>
                        <a:t>Δυσκολίες στην αναγνωστική </a:t>
                      </a:r>
                      <a:r>
                        <a:rPr lang="el-GR" sz="2000" dirty="0" smtClean="0">
                          <a:effectLst/>
                        </a:rPr>
                        <a:t>κατανόηση</a:t>
                      </a:r>
                      <a:endParaRPr lang="el-GR" sz="2000" dirty="0">
                        <a:effectLst/>
                      </a:endParaRPr>
                    </a:p>
                    <a:p>
                      <a:pPr marL="457200">
                        <a:spcAft>
                          <a:spcPts val="0"/>
                        </a:spcAft>
                      </a:pPr>
                      <a:r>
                        <a:rPr lang="el-GR" sz="2000" dirty="0">
                          <a:effectLst/>
                        </a:rPr>
                        <a:t> </a:t>
                      </a:r>
                    </a:p>
                    <a:p>
                      <a:pPr algn="just">
                        <a:spcAft>
                          <a:spcPts val="0"/>
                        </a:spcAft>
                      </a:pPr>
                      <a:r>
                        <a:rPr lang="el-GR" sz="2000" dirty="0">
                          <a:effectLst/>
                        </a:rPr>
                        <a:t> </a:t>
                      </a:r>
                    </a:p>
                  </a:txBody>
                  <a:tcPr marL="19914" marR="19914" marT="0" marB="0" anchor="b"/>
                </a:tc>
                <a:extLst>
                  <a:ext uri="{0D108BD9-81ED-4DB2-BD59-A6C34878D82A}">
                    <a16:rowId xmlns:a16="http://schemas.microsoft.com/office/drawing/2014/main" xmlns="" val="1089628540"/>
                  </a:ext>
                </a:extLst>
              </a:tr>
            </a:tbl>
          </a:graphicData>
        </a:graphic>
      </p:graphicFrame>
      <p:sp>
        <p:nvSpPr>
          <p:cNvPr id="9" name="Οβάλ 8"/>
          <p:cNvSpPr/>
          <p:nvPr/>
        </p:nvSpPr>
        <p:spPr>
          <a:xfrm>
            <a:off x="273136" y="1235676"/>
            <a:ext cx="937826" cy="4280887"/>
          </a:xfrm>
          <a:prstGeom prst="ellipse">
            <a:avLst/>
          </a:prstGeom>
          <a:solidFill>
            <a:schemeClr val="bg2">
              <a:lumMod val="75000"/>
            </a:schemeClr>
          </a:solidFill>
          <a:ln w="12700" cap="flat" cmpd="sng" algn="ctr">
            <a:solidFill>
              <a:srgbClr val="94B6D2">
                <a:shade val="50000"/>
              </a:srgbClr>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ΒΑΡΗΚΟϊΑ – ΚΩΦΩΣΗ (Β/Κ)</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pic>
        <p:nvPicPr>
          <p:cNvPr id="12293" name="Εικόνα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72745" y="3089575"/>
            <a:ext cx="587375" cy="5730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Ορθογώνιο 4"/>
          <p:cNvSpPr/>
          <p:nvPr/>
        </p:nvSpPr>
        <p:spPr>
          <a:xfrm>
            <a:off x="4420035" y="409144"/>
            <a:ext cx="2730106"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spcAft>
                <a:spcPts val="0"/>
              </a:spcAft>
            </a:pPr>
            <a:r>
              <a:rPr lang="el-GR" sz="2800" b="1" dirty="0"/>
              <a:t>ΧΑΡΑΚΤΗΡΙΣΤΙΚΑ</a:t>
            </a:r>
          </a:p>
        </p:txBody>
      </p:sp>
    </p:spTree>
    <p:extLst>
      <p:ext uri="{BB962C8B-B14F-4D97-AF65-F5344CB8AC3E}">
        <p14:creationId xmlns:p14="http://schemas.microsoft.com/office/powerpoint/2010/main" xmlns="" val="332009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xmlns="" val="499635005"/>
              </p:ext>
            </p:extLst>
          </p:nvPr>
        </p:nvGraphicFramePr>
        <p:xfrm>
          <a:off x="2619632" y="1364391"/>
          <a:ext cx="8847438" cy="4525106"/>
        </p:xfrm>
        <a:graphic>
          <a:graphicData uri="http://schemas.openxmlformats.org/drawingml/2006/table">
            <a:tbl>
              <a:tblPr>
                <a:tableStyleId>{5C22544A-7EE6-4342-B048-85BDC9FD1C3A}</a:tableStyleId>
              </a:tblPr>
              <a:tblGrid>
                <a:gridCol w="8847438">
                  <a:extLst>
                    <a:ext uri="{9D8B030D-6E8A-4147-A177-3AD203B41FA5}">
                      <a16:colId xmlns:a16="http://schemas.microsoft.com/office/drawing/2014/main" xmlns="" val="3138137433"/>
                    </a:ext>
                  </a:extLst>
                </a:gridCol>
              </a:tblGrid>
              <a:tr h="4525106">
                <a:tc>
                  <a:txBody>
                    <a:bodyPr/>
                    <a:lstStyle/>
                    <a:p>
                      <a:pPr>
                        <a:spcAft>
                          <a:spcPts val="1000"/>
                        </a:spcAft>
                        <a:tabLst>
                          <a:tab pos="628650" algn="l"/>
                        </a:tabLst>
                      </a:pPr>
                      <a:r>
                        <a:rPr lang="el-GR" sz="2400" dirty="0">
                          <a:effectLst/>
                        </a:rPr>
                        <a:t>    </a:t>
                      </a:r>
                    </a:p>
                    <a:p>
                      <a:pPr algn="just">
                        <a:spcAft>
                          <a:spcPts val="0"/>
                        </a:spcAft>
                      </a:pPr>
                      <a:r>
                        <a:rPr lang="el-GR" sz="2400" dirty="0">
                          <a:effectLst/>
                        </a:rPr>
                        <a:t> </a:t>
                      </a:r>
                    </a:p>
                    <a:p>
                      <a:pPr algn="ctr">
                        <a:spcAft>
                          <a:spcPts val="0"/>
                        </a:spcAft>
                      </a:pPr>
                      <a:r>
                        <a:rPr lang="el-GR" sz="2400" b="1" i="1" dirty="0" smtClean="0">
                          <a:effectLst/>
                        </a:rPr>
                        <a:t>«</a:t>
                      </a:r>
                      <a:r>
                        <a:rPr lang="el-GR" sz="2400" b="1" i="1" dirty="0">
                          <a:effectLst/>
                        </a:rPr>
                        <a:t>Η διαμόρφωση του μαθησιακού περιβάλλοντος είναι σημαντική στην εκπαίδευση των κωφών ή βαρήκοων (κ/β) παιδιών, γιατί δημιουργεί τις βασικές επικοινωνιακές συνθήκες, ενισχύοντας με αυτό τον τρόπο την πρόσβασή τους στην εκπαίδευση»</a:t>
                      </a:r>
                    </a:p>
                    <a:p>
                      <a:pPr algn="just">
                        <a:spcAft>
                          <a:spcPts val="0"/>
                        </a:spcAft>
                      </a:pPr>
                      <a:r>
                        <a:rPr lang="el-GR" sz="2400" dirty="0">
                          <a:effectLst/>
                        </a:rPr>
                        <a:t> </a:t>
                      </a:r>
                    </a:p>
                    <a:p>
                      <a:pPr marL="342900" lvl="0" indent="-342900" algn="just">
                        <a:spcAft>
                          <a:spcPts val="0"/>
                        </a:spcAft>
                        <a:buFont typeface="Symbol" panose="05050102010706020507" pitchFamily="18" charset="2"/>
                        <a:buChar char=""/>
                      </a:pPr>
                      <a:r>
                        <a:rPr lang="el-GR" sz="2400" dirty="0">
                          <a:effectLst/>
                        </a:rPr>
                        <a:t>Διάταξη των θρανίων</a:t>
                      </a:r>
                    </a:p>
                    <a:p>
                      <a:pPr marL="342900" lvl="0" indent="-342900" algn="just">
                        <a:spcAft>
                          <a:spcPts val="0"/>
                        </a:spcAft>
                        <a:buFont typeface="Symbol" panose="05050102010706020507" pitchFamily="18" charset="2"/>
                        <a:buChar char=""/>
                      </a:pPr>
                      <a:r>
                        <a:rPr lang="el-GR" sz="2400" dirty="0">
                          <a:effectLst/>
                        </a:rPr>
                        <a:t>Κατάλληλος φωτισμός και ακουστική διαμόρφωση</a:t>
                      </a:r>
                    </a:p>
                    <a:p>
                      <a:pPr marL="342900" lvl="0" indent="-342900" algn="just">
                        <a:spcAft>
                          <a:spcPts val="0"/>
                        </a:spcAft>
                        <a:buFont typeface="Symbol" panose="05050102010706020507" pitchFamily="18" charset="2"/>
                        <a:buChar char=""/>
                      </a:pPr>
                      <a:r>
                        <a:rPr lang="el-GR" sz="2400" dirty="0">
                          <a:effectLst/>
                        </a:rPr>
                        <a:t>Δημιουργία οπτικού μαθησιακού περιβάλλοντος </a:t>
                      </a:r>
                    </a:p>
                    <a:p>
                      <a:pPr marL="342900" lvl="0" indent="-342900" algn="just">
                        <a:spcAft>
                          <a:spcPts val="0"/>
                        </a:spcAft>
                        <a:buFont typeface="Symbol" panose="05050102010706020507" pitchFamily="18" charset="2"/>
                        <a:buChar char=""/>
                      </a:pPr>
                      <a:r>
                        <a:rPr lang="el-GR" sz="2400" dirty="0">
                          <a:effectLst/>
                        </a:rPr>
                        <a:t>Αναρτημένες γραπτές πληροφορίες</a:t>
                      </a:r>
                    </a:p>
                    <a:p>
                      <a:pPr algn="just">
                        <a:spcAft>
                          <a:spcPts val="0"/>
                        </a:spcAft>
                      </a:pPr>
                      <a:r>
                        <a:rPr lang="el-GR" sz="2400" dirty="0">
                          <a:effectLst/>
                        </a:rPr>
                        <a:t> </a:t>
                      </a:r>
                      <a:endParaRPr lang="el-GR" sz="2400" dirty="0">
                        <a:effectLst/>
                        <a:latin typeface="Tahoma" panose="020B0604030504040204" pitchFamily="34" charset="0"/>
                        <a:ea typeface="Meiryo"/>
                        <a:cs typeface="Times New Roman" panose="02020603050405020304" pitchFamily="18" charset="0"/>
                      </a:endParaRPr>
                    </a:p>
                  </a:txBody>
                  <a:tcPr marL="19914" marR="19914" marT="0" marB="0" anchor="b"/>
                </a:tc>
                <a:extLst>
                  <a:ext uri="{0D108BD9-81ED-4DB2-BD59-A6C34878D82A}">
                    <a16:rowId xmlns:a16="http://schemas.microsoft.com/office/drawing/2014/main" xmlns="" val="1089628540"/>
                  </a:ext>
                </a:extLst>
              </a:tr>
            </a:tbl>
          </a:graphicData>
        </a:graphic>
      </p:graphicFrame>
      <p:sp>
        <p:nvSpPr>
          <p:cNvPr id="9" name="Οβάλ 8"/>
          <p:cNvSpPr/>
          <p:nvPr/>
        </p:nvSpPr>
        <p:spPr>
          <a:xfrm>
            <a:off x="273136" y="1235676"/>
            <a:ext cx="937826" cy="4280887"/>
          </a:xfrm>
          <a:prstGeom prst="ellipse">
            <a:avLst/>
          </a:prstGeom>
          <a:solidFill>
            <a:schemeClr val="bg2">
              <a:lumMod val="75000"/>
            </a:schemeClr>
          </a:solidFill>
          <a:ln w="12700" cap="flat" cmpd="sng" algn="ctr">
            <a:solidFill>
              <a:srgbClr val="94B6D2">
                <a:shade val="50000"/>
              </a:srgbClr>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ΒΑΡΗΚΟϊΑ – ΚΩΦΩΣΗ (Β/Κ)</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pic>
        <p:nvPicPr>
          <p:cNvPr id="12291" name="Εικόνα 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69183" y="3376119"/>
            <a:ext cx="646113" cy="6238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4305211" y="382629"/>
            <a:ext cx="4166205"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spcAft>
                <a:spcPts val="0"/>
              </a:spcAft>
            </a:pPr>
            <a:r>
              <a:rPr lang="el-GR" sz="2800" b="1" dirty="0"/>
              <a:t>ΜΑΘΗΣΙΑΚΟ ΠΕΡΙΒΑΛΛΟΝ</a:t>
            </a:r>
          </a:p>
        </p:txBody>
      </p:sp>
    </p:spTree>
    <p:extLst>
      <p:ext uri="{BB962C8B-B14F-4D97-AF65-F5344CB8AC3E}">
        <p14:creationId xmlns:p14="http://schemas.microsoft.com/office/powerpoint/2010/main" xmlns="" val="804343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xmlns="" val="1941886433"/>
              </p:ext>
            </p:extLst>
          </p:nvPr>
        </p:nvGraphicFramePr>
        <p:xfrm>
          <a:off x="2347784" y="1455494"/>
          <a:ext cx="9082217" cy="4754880"/>
        </p:xfrm>
        <a:graphic>
          <a:graphicData uri="http://schemas.openxmlformats.org/drawingml/2006/table">
            <a:tbl>
              <a:tblPr>
                <a:tableStyleId>{5C22544A-7EE6-4342-B048-85BDC9FD1C3A}</a:tableStyleId>
              </a:tblPr>
              <a:tblGrid>
                <a:gridCol w="9082217">
                  <a:extLst>
                    <a:ext uri="{9D8B030D-6E8A-4147-A177-3AD203B41FA5}">
                      <a16:colId xmlns:a16="http://schemas.microsoft.com/office/drawing/2014/main" xmlns="" val="3138137433"/>
                    </a:ext>
                  </a:extLst>
                </a:gridCol>
              </a:tblGrid>
              <a:tr h="3302624">
                <a:tc>
                  <a:txBody>
                    <a:bodyPr/>
                    <a:lstStyle/>
                    <a:p>
                      <a:pPr algn="just">
                        <a:spcAft>
                          <a:spcPts val="0"/>
                        </a:spcAft>
                      </a:pPr>
                      <a:r>
                        <a:rPr lang="el-GR" sz="2400" dirty="0">
                          <a:effectLst/>
                        </a:rPr>
                        <a:t> </a:t>
                      </a:r>
                    </a:p>
                    <a:p>
                      <a:pPr algn="ctr">
                        <a:spcAft>
                          <a:spcPts val="0"/>
                        </a:spcAft>
                      </a:pPr>
                      <a:r>
                        <a:rPr lang="el-GR" sz="2400" b="1" i="1" dirty="0" smtClean="0">
                          <a:effectLst/>
                        </a:rPr>
                        <a:t>«</a:t>
                      </a:r>
                      <a:r>
                        <a:rPr lang="el-GR" sz="2400" b="1" i="1" dirty="0">
                          <a:effectLst/>
                        </a:rPr>
                        <a:t>Η χρήση μεγάλης ποικιλίας εκπαιδευτικού υλικού αποτελεί μέσο και όχι σκοπό. Πρέπει να χρησιμοποιείται με βάση μια συστηματική αξιολόγηση»</a:t>
                      </a:r>
                    </a:p>
                    <a:p>
                      <a:pPr algn="ctr">
                        <a:spcAft>
                          <a:spcPts val="0"/>
                        </a:spcAft>
                      </a:pPr>
                      <a:r>
                        <a:rPr lang="el-GR" sz="2400" dirty="0">
                          <a:effectLst/>
                        </a:rPr>
                        <a:t> </a:t>
                      </a:r>
                    </a:p>
                    <a:p>
                      <a:pPr marL="342900" lvl="0" indent="-342900" algn="just">
                        <a:spcAft>
                          <a:spcPts val="0"/>
                        </a:spcAft>
                        <a:buFont typeface="Symbol" panose="05050102010706020507" pitchFamily="18" charset="2"/>
                        <a:buChar char=""/>
                      </a:pPr>
                      <a:r>
                        <a:rPr lang="el-GR" sz="2400" dirty="0">
                          <a:effectLst/>
                        </a:rPr>
                        <a:t>Γνωστικοί χάρτες</a:t>
                      </a:r>
                    </a:p>
                    <a:p>
                      <a:pPr marL="342900" lvl="0" indent="-342900" algn="just">
                        <a:spcAft>
                          <a:spcPts val="0"/>
                        </a:spcAft>
                        <a:buFont typeface="Symbol" panose="05050102010706020507" pitchFamily="18" charset="2"/>
                        <a:buChar char=""/>
                      </a:pPr>
                      <a:r>
                        <a:rPr lang="el-GR" sz="2400" dirty="0">
                          <a:effectLst/>
                        </a:rPr>
                        <a:t>Εικόνες </a:t>
                      </a:r>
                    </a:p>
                    <a:p>
                      <a:pPr marL="342900" lvl="0" indent="-342900" algn="just">
                        <a:spcAft>
                          <a:spcPts val="0"/>
                        </a:spcAft>
                        <a:buFont typeface="Symbol" panose="05050102010706020507" pitchFamily="18" charset="2"/>
                        <a:buChar char=""/>
                      </a:pPr>
                      <a:r>
                        <a:rPr lang="el-GR" sz="2400" dirty="0">
                          <a:effectLst/>
                        </a:rPr>
                        <a:t>Βίντεο (υποτιτλισμένα, ΕΝΓ, ή συνδυασμός αυτών)</a:t>
                      </a:r>
                    </a:p>
                    <a:p>
                      <a:pPr marL="342900" lvl="0" indent="-342900" algn="just">
                        <a:spcAft>
                          <a:spcPts val="0"/>
                        </a:spcAft>
                        <a:buFont typeface="Symbol" panose="05050102010706020507" pitchFamily="18" charset="2"/>
                        <a:buChar char=""/>
                      </a:pPr>
                      <a:r>
                        <a:rPr lang="el-GR" sz="2400" dirty="0">
                          <a:effectLst/>
                        </a:rPr>
                        <a:t>Χρήση εκπαιδευτικής και υποστηρικτικής τεχνολογίας </a:t>
                      </a:r>
                    </a:p>
                    <a:p>
                      <a:pPr marL="342900" lvl="0" indent="-342900" algn="just">
                        <a:spcAft>
                          <a:spcPts val="0"/>
                        </a:spcAft>
                        <a:buFont typeface="Symbol" panose="05050102010706020507" pitchFamily="18" charset="2"/>
                        <a:buChar char=""/>
                      </a:pPr>
                      <a:r>
                        <a:rPr lang="el-GR" sz="2400" dirty="0">
                          <a:effectLst/>
                        </a:rPr>
                        <a:t>Πίνακες με </a:t>
                      </a:r>
                      <a:r>
                        <a:rPr lang="el-GR" sz="2400" dirty="0" err="1">
                          <a:effectLst/>
                        </a:rPr>
                        <a:t>οπτικοποιημένες</a:t>
                      </a:r>
                      <a:r>
                        <a:rPr lang="el-GR" sz="2400" dirty="0">
                          <a:effectLst/>
                        </a:rPr>
                        <a:t> δραστηριότητες που θα φαίνεται και το περιεχόμενο τους αλλά και η εξέλιξη τους</a:t>
                      </a:r>
                    </a:p>
                    <a:p>
                      <a:pPr marL="342900" lvl="0" indent="-342900" algn="just">
                        <a:spcAft>
                          <a:spcPts val="0"/>
                        </a:spcAft>
                        <a:buFont typeface="Symbol" panose="05050102010706020507" pitchFamily="18" charset="2"/>
                        <a:buChar char=""/>
                      </a:pPr>
                      <a:r>
                        <a:rPr lang="el-GR" sz="2400" dirty="0">
                          <a:effectLst/>
                        </a:rPr>
                        <a:t>Καρτέλες με σημαντικές λέξεις, φράσεις, κανόνες, ή/και οδηγίες </a:t>
                      </a:r>
                    </a:p>
                    <a:p>
                      <a:pPr algn="just">
                        <a:spcAft>
                          <a:spcPts val="0"/>
                        </a:spcAft>
                      </a:pPr>
                      <a:r>
                        <a:rPr lang="el-GR" sz="2400" dirty="0">
                          <a:effectLst/>
                        </a:rPr>
                        <a:t>  </a:t>
                      </a:r>
                      <a:endParaRPr lang="el-GR" sz="2400" dirty="0">
                        <a:effectLst/>
                        <a:latin typeface="Tahoma" panose="020B0604030504040204" pitchFamily="34" charset="0"/>
                        <a:ea typeface="Meiryo"/>
                        <a:cs typeface="Times New Roman" panose="02020603050405020304" pitchFamily="18" charset="0"/>
                      </a:endParaRPr>
                    </a:p>
                  </a:txBody>
                  <a:tcPr marL="19914" marR="19914" marT="0" marB="0" anchor="b"/>
                </a:tc>
                <a:extLst>
                  <a:ext uri="{0D108BD9-81ED-4DB2-BD59-A6C34878D82A}">
                    <a16:rowId xmlns:a16="http://schemas.microsoft.com/office/drawing/2014/main" xmlns="" val="1089628540"/>
                  </a:ext>
                </a:extLst>
              </a:tr>
            </a:tbl>
          </a:graphicData>
        </a:graphic>
      </p:graphicFrame>
      <p:sp>
        <p:nvSpPr>
          <p:cNvPr id="9" name="Οβάλ 8"/>
          <p:cNvSpPr/>
          <p:nvPr/>
        </p:nvSpPr>
        <p:spPr>
          <a:xfrm>
            <a:off x="273136" y="1235676"/>
            <a:ext cx="937826" cy="4280887"/>
          </a:xfrm>
          <a:prstGeom prst="ellipse">
            <a:avLst/>
          </a:prstGeom>
          <a:solidFill>
            <a:schemeClr val="bg2">
              <a:lumMod val="75000"/>
            </a:schemeClr>
          </a:solidFill>
          <a:ln w="12700" cap="flat" cmpd="sng" algn="ctr">
            <a:solidFill>
              <a:srgbClr val="94B6D2">
                <a:shade val="50000"/>
              </a:srgbClr>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ΒΑΡΗΚΟϊΑ – ΚΩΦΩΣΗ (Β/Κ)</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pic>
        <p:nvPicPr>
          <p:cNvPr id="12290" name="Εικόνα 23" descr="Image result for clip art not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1848" y="3095925"/>
            <a:ext cx="438150" cy="56038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4127727" y="605437"/>
            <a:ext cx="4248472"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spcAft>
                <a:spcPts val="0"/>
              </a:spcAft>
            </a:pPr>
            <a:r>
              <a:rPr lang="el-GR" sz="2400" b="1" dirty="0"/>
              <a:t>ΕΚΠΑΙΔΕΥΤΙΚΟ ΥΛΙΚΟ/ΕΡΓΑΛΕΙΑ</a:t>
            </a:r>
          </a:p>
        </p:txBody>
      </p:sp>
    </p:spTree>
    <p:extLst>
      <p:ext uri="{BB962C8B-B14F-4D97-AF65-F5344CB8AC3E}">
        <p14:creationId xmlns:p14="http://schemas.microsoft.com/office/powerpoint/2010/main" xmlns="" val="394238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xmlns="" val="4040791621"/>
              </p:ext>
            </p:extLst>
          </p:nvPr>
        </p:nvGraphicFramePr>
        <p:xfrm>
          <a:off x="2423683" y="1037967"/>
          <a:ext cx="9428205" cy="5662825"/>
        </p:xfrm>
        <a:graphic>
          <a:graphicData uri="http://schemas.openxmlformats.org/drawingml/2006/table">
            <a:tbl>
              <a:tblPr>
                <a:tableStyleId>{5C22544A-7EE6-4342-B048-85BDC9FD1C3A}</a:tableStyleId>
              </a:tblPr>
              <a:tblGrid>
                <a:gridCol w="9428205">
                  <a:extLst>
                    <a:ext uri="{9D8B030D-6E8A-4147-A177-3AD203B41FA5}">
                      <a16:colId xmlns:a16="http://schemas.microsoft.com/office/drawing/2014/main" xmlns="" val="3138137433"/>
                    </a:ext>
                  </a:extLst>
                </a:gridCol>
              </a:tblGrid>
              <a:tr h="5662825">
                <a:tc>
                  <a:txBody>
                    <a:bodyPr/>
                    <a:lstStyle/>
                    <a:p>
                      <a:pPr algn="ctr">
                        <a:spcAft>
                          <a:spcPts val="1000"/>
                        </a:spcAft>
                        <a:tabLst>
                          <a:tab pos="628650" algn="l"/>
                        </a:tabLst>
                      </a:pPr>
                      <a:r>
                        <a:rPr lang="el-GR" sz="2000" dirty="0">
                          <a:effectLst/>
                        </a:rPr>
                        <a:t>  </a:t>
                      </a:r>
                      <a:r>
                        <a:rPr lang="el-GR" sz="2000" b="1" i="1" dirty="0" smtClean="0">
                          <a:effectLst/>
                        </a:rPr>
                        <a:t>«</a:t>
                      </a:r>
                      <a:r>
                        <a:rPr lang="el-GR" sz="2000" b="1" i="1" dirty="0">
                          <a:effectLst/>
                        </a:rPr>
                        <a:t>Οι πρακτικές διδασκαλίες αποτελούν γέφυρες για την ανάπτυξη δεξιοτήτων»</a:t>
                      </a:r>
                    </a:p>
                    <a:p>
                      <a:pPr marL="228600" algn="just">
                        <a:spcAft>
                          <a:spcPts val="0"/>
                        </a:spcAft>
                      </a:pPr>
                      <a:r>
                        <a:rPr lang="el-GR" sz="2000" dirty="0">
                          <a:effectLst/>
                        </a:rPr>
                        <a:t>Η ανομοιογένεια των γλωσσικών και εκπαιδευτικών αναγκών των κ/β μαθητών/τριών αποτελεί μία σοβαρή πρόκληση στην εκπαίδευσή τους και αναδεικνύει την ανάγκη για μία ευελιξία στην επιλογή κατάλληλης διδακτικής προσέγγισης. </a:t>
                      </a:r>
                    </a:p>
                    <a:p>
                      <a:pPr marL="342900" lvl="0" indent="-342900" algn="just">
                        <a:spcAft>
                          <a:spcPts val="0"/>
                        </a:spcAft>
                        <a:buFont typeface="Symbol" panose="05050102010706020507" pitchFamily="18" charset="2"/>
                        <a:buChar char=""/>
                      </a:pPr>
                      <a:r>
                        <a:rPr lang="el-GR" sz="2000" dirty="0">
                          <a:effectLst/>
                        </a:rPr>
                        <a:t>Διατήρηση οπτικής επαφής </a:t>
                      </a:r>
                    </a:p>
                    <a:p>
                      <a:pPr marL="342900" lvl="0" indent="-342900" algn="just">
                        <a:spcAft>
                          <a:spcPts val="0"/>
                        </a:spcAft>
                        <a:buFont typeface="Symbol" panose="05050102010706020507" pitchFamily="18" charset="2"/>
                        <a:buChar char=""/>
                      </a:pPr>
                      <a:r>
                        <a:rPr lang="el-GR" sz="2000" dirty="0">
                          <a:effectLst/>
                        </a:rPr>
                        <a:t>Ενίσχυση της ακουστικής (για βαρήκοα παιδιά) και της οπτικής προσοχής </a:t>
                      </a:r>
                    </a:p>
                    <a:p>
                      <a:pPr marL="342900" lvl="0" indent="-342900" algn="just">
                        <a:spcAft>
                          <a:spcPts val="0"/>
                        </a:spcAft>
                        <a:buFont typeface="Symbol" panose="05050102010706020507" pitchFamily="18" charset="2"/>
                        <a:buChar char=""/>
                      </a:pPr>
                      <a:r>
                        <a:rPr lang="el-GR" sz="2000" dirty="0">
                          <a:effectLst/>
                        </a:rPr>
                        <a:t>Ενίσχυση της </a:t>
                      </a:r>
                      <a:r>
                        <a:rPr lang="el-GR" sz="2000" dirty="0" err="1">
                          <a:effectLst/>
                        </a:rPr>
                        <a:t>χειλεανάγνωσης</a:t>
                      </a:r>
                      <a:r>
                        <a:rPr lang="el-GR" sz="2000" dirty="0">
                          <a:effectLst/>
                        </a:rPr>
                        <a:t> λαμβάνοντας υπ’ όψη παράγοντες όπως φωτισμός, απόσταση, κλπ.</a:t>
                      </a:r>
                    </a:p>
                    <a:p>
                      <a:pPr marL="342900" lvl="0" indent="-342900" algn="just">
                        <a:spcAft>
                          <a:spcPts val="0"/>
                        </a:spcAft>
                        <a:buFont typeface="Symbol" panose="05050102010706020507" pitchFamily="18" charset="2"/>
                        <a:buChar char=""/>
                      </a:pPr>
                      <a:r>
                        <a:rPr lang="el-GR" sz="2000" dirty="0">
                          <a:effectLst/>
                        </a:rPr>
                        <a:t>Αποφυγή ταυτόχρονης παροχής πολλαπλών οπτικών πληροφοριών (εικόνες και ομιλία ή νοηματική)</a:t>
                      </a:r>
                    </a:p>
                    <a:p>
                      <a:pPr marL="342900" lvl="0" indent="-342900" algn="just">
                        <a:spcAft>
                          <a:spcPts val="0"/>
                        </a:spcAft>
                        <a:buFont typeface="Symbol" panose="05050102010706020507" pitchFamily="18" charset="2"/>
                        <a:buChar char=""/>
                      </a:pPr>
                      <a:r>
                        <a:rPr lang="el-GR" sz="2000" dirty="0">
                          <a:effectLst/>
                        </a:rPr>
                        <a:t>Χρήση παραδειγμάτων</a:t>
                      </a:r>
                    </a:p>
                    <a:p>
                      <a:pPr marL="342900" lvl="0" indent="-342900" algn="just">
                        <a:spcAft>
                          <a:spcPts val="0"/>
                        </a:spcAft>
                        <a:buFont typeface="Symbol" panose="05050102010706020507" pitchFamily="18" charset="2"/>
                        <a:buChar char=""/>
                      </a:pPr>
                      <a:r>
                        <a:rPr lang="el-GR" sz="2000" dirty="0">
                          <a:effectLst/>
                        </a:rPr>
                        <a:t>Ελαχιστοποίηση της κίνησης του/της εκπαιδευτικού την ώρα που μιλάει</a:t>
                      </a:r>
                    </a:p>
                    <a:p>
                      <a:pPr marL="342900" lvl="0" indent="-342900" algn="just">
                        <a:spcAft>
                          <a:spcPts val="0"/>
                        </a:spcAft>
                        <a:buFont typeface="Symbol" panose="05050102010706020507" pitchFamily="18" charset="2"/>
                        <a:buChar char=""/>
                      </a:pPr>
                      <a:r>
                        <a:rPr lang="el-GR" sz="2000" dirty="0">
                          <a:effectLst/>
                        </a:rPr>
                        <a:t>Κανονικός ρυθμός ομιλίας του/της εκπαιδευτικού</a:t>
                      </a:r>
                    </a:p>
                    <a:p>
                      <a:pPr marL="342900" lvl="0" indent="-342900" algn="just">
                        <a:spcAft>
                          <a:spcPts val="0"/>
                        </a:spcAft>
                        <a:buFont typeface="Symbol" panose="05050102010706020507" pitchFamily="18" charset="2"/>
                        <a:buChar char=""/>
                      </a:pPr>
                      <a:r>
                        <a:rPr lang="el-GR" sz="2000" dirty="0">
                          <a:effectLst/>
                        </a:rPr>
                        <a:t>Υποβοηθούμενη ομιλία</a:t>
                      </a:r>
                    </a:p>
                    <a:p>
                      <a:pPr marL="342900" lvl="0" indent="-342900" algn="just">
                        <a:spcAft>
                          <a:spcPts val="0"/>
                        </a:spcAft>
                        <a:buFont typeface="Symbol" panose="05050102010706020507" pitchFamily="18" charset="2"/>
                        <a:buChar char=""/>
                      </a:pPr>
                      <a:r>
                        <a:rPr lang="el-GR" sz="2000" dirty="0">
                          <a:effectLst/>
                        </a:rPr>
                        <a:t>Ημερολόγια διαλόγου</a:t>
                      </a:r>
                    </a:p>
                    <a:p>
                      <a:pPr marL="342900" lvl="0" indent="-342900" algn="just">
                        <a:spcAft>
                          <a:spcPts val="0"/>
                        </a:spcAft>
                        <a:buFont typeface="Symbol" panose="05050102010706020507" pitchFamily="18" charset="2"/>
                        <a:buChar char=""/>
                      </a:pPr>
                      <a:r>
                        <a:rPr lang="el-GR" sz="2000" dirty="0">
                          <a:effectLst/>
                        </a:rPr>
                        <a:t>Βιωματική </a:t>
                      </a:r>
                      <a:r>
                        <a:rPr lang="el-GR" sz="2000" dirty="0" smtClean="0">
                          <a:effectLst/>
                        </a:rPr>
                        <a:t>μάθηση</a:t>
                      </a:r>
                      <a:endParaRPr lang="el-GR" sz="2000" dirty="0">
                        <a:effectLst/>
                      </a:endParaRPr>
                    </a:p>
                    <a:p>
                      <a:pPr algn="just">
                        <a:spcAft>
                          <a:spcPts val="0"/>
                        </a:spcAft>
                      </a:pPr>
                      <a:r>
                        <a:rPr lang="el-GR" sz="2000" dirty="0">
                          <a:effectLst/>
                        </a:rPr>
                        <a:t> </a:t>
                      </a:r>
                      <a:endParaRPr lang="el-GR" sz="2000" dirty="0">
                        <a:effectLst/>
                        <a:latin typeface="Tahoma" panose="020B0604030504040204" pitchFamily="34" charset="0"/>
                        <a:ea typeface="Meiryo"/>
                        <a:cs typeface="Times New Roman" panose="02020603050405020304" pitchFamily="18" charset="0"/>
                      </a:endParaRPr>
                    </a:p>
                  </a:txBody>
                  <a:tcPr marL="19914" marR="19914" marT="0" marB="0" anchor="b"/>
                </a:tc>
                <a:extLst>
                  <a:ext uri="{0D108BD9-81ED-4DB2-BD59-A6C34878D82A}">
                    <a16:rowId xmlns:a16="http://schemas.microsoft.com/office/drawing/2014/main" xmlns="" val="1089628540"/>
                  </a:ext>
                </a:extLst>
              </a:tr>
            </a:tbl>
          </a:graphicData>
        </a:graphic>
      </p:graphicFrame>
      <p:sp>
        <p:nvSpPr>
          <p:cNvPr id="9" name="Οβάλ 8"/>
          <p:cNvSpPr/>
          <p:nvPr/>
        </p:nvSpPr>
        <p:spPr>
          <a:xfrm>
            <a:off x="273136" y="1235676"/>
            <a:ext cx="937826" cy="4280887"/>
          </a:xfrm>
          <a:prstGeom prst="ellipse">
            <a:avLst/>
          </a:prstGeom>
          <a:solidFill>
            <a:schemeClr val="bg2">
              <a:lumMod val="75000"/>
            </a:schemeClr>
          </a:solidFill>
          <a:ln w="12700" cap="flat" cmpd="sng" algn="ctr">
            <a:solidFill>
              <a:srgbClr val="94B6D2">
                <a:shade val="50000"/>
              </a:srgbClr>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ΒΑΡΗΚΟϊΑ – ΚΩΦΩΣΗ (Β/Κ)</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pic>
        <p:nvPicPr>
          <p:cNvPr id="12289" name="Εικόνα 25" descr="Image result for a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4443" y="2923226"/>
            <a:ext cx="633413" cy="6334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3025500" y="469599"/>
            <a:ext cx="5290359"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a:spcAft>
                <a:spcPts val="0"/>
              </a:spcAft>
            </a:pPr>
            <a:r>
              <a:rPr lang="el-GR" sz="2400" b="1" dirty="0"/>
              <a:t>ΔΙΔΑΚΤΙΚΕΣ ΠΡΟΣΕΓΓΙΣΕΙΣ </a:t>
            </a:r>
            <a:r>
              <a:rPr lang="el-GR" sz="2400" b="1" dirty="0" smtClean="0"/>
              <a:t>– ΠΡΑΚΤΙΚΕΣ</a:t>
            </a:r>
            <a:r>
              <a:rPr lang="en-US" sz="2400" b="1" dirty="0" smtClean="0"/>
              <a:t> I</a:t>
            </a:r>
            <a:endParaRPr lang="el-GR" sz="2400" b="1" dirty="0"/>
          </a:p>
        </p:txBody>
      </p:sp>
    </p:spTree>
    <p:extLst>
      <p:ext uri="{BB962C8B-B14F-4D97-AF65-F5344CB8AC3E}">
        <p14:creationId xmlns:p14="http://schemas.microsoft.com/office/powerpoint/2010/main" xmlns="" val="366785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xmlns="" val="3250786363"/>
              </p:ext>
            </p:extLst>
          </p:nvPr>
        </p:nvGraphicFramePr>
        <p:xfrm>
          <a:off x="2706128" y="1655805"/>
          <a:ext cx="6858002" cy="4609160"/>
        </p:xfrm>
        <a:graphic>
          <a:graphicData uri="http://schemas.openxmlformats.org/drawingml/2006/table">
            <a:tbl>
              <a:tblPr>
                <a:tableStyleId>{5C22544A-7EE6-4342-B048-85BDC9FD1C3A}</a:tableStyleId>
              </a:tblPr>
              <a:tblGrid>
                <a:gridCol w="6858002">
                  <a:extLst>
                    <a:ext uri="{9D8B030D-6E8A-4147-A177-3AD203B41FA5}">
                      <a16:colId xmlns:a16="http://schemas.microsoft.com/office/drawing/2014/main" xmlns="" val="3138137433"/>
                    </a:ext>
                  </a:extLst>
                </a:gridCol>
              </a:tblGrid>
              <a:tr h="4609160">
                <a:tc>
                  <a:txBody>
                    <a:bodyPr/>
                    <a:lstStyle/>
                    <a:p>
                      <a:pPr>
                        <a:spcAft>
                          <a:spcPts val="1000"/>
                        </a:spcAft>
                        <a:tabLst>
                          <a:tab pos="628650" algn="l"/>
                        </a:tabLst>
                      </a:pPr>
                      <a:r>
                        <a:rPr lang="el-GR" sz="2400" b="0" dirty="0">
                          <a:effectLst/>
                        </a:rPr>
                        <a:t>    </a:t>
                      </a:r>
                      <a:endParaRPr lang="en-US" sz="2400" b="0" dirty="0" smtClean="0">
                        <a:effectLst/>
                      </a:endParaRPr>
                    </a:p>
                    <a:p>
                      <a:pPr algn="ctr"/>
                      <a:r>
                        <a:rPr lang="el-GR" sz="2400" b="1" i="1" kern="1200" dirty="0" smtClean="0">
                          <a:solidFill>
                            <a:schemeClr val="dk1"/>
                          </a:solidFill>
                          <a:effectLst/>
                          <a:latin typeface="+mn-lt"/>
                          <a:ea typeface="+mn-ea"/>
                          <a:cs typeface="+mn-cs"/>
                        </a:rPr>
                        <a:t>Οι δεξιότητες που έχουν ένα «ειδικό βάρος» στο πεδίο της Βαρηκοΐας ή Κώφωσης είναι οι ακόλουθες:</a:t>
                      </a:r>
                    </a:p>
                    <a:p>
                      <a:r>
                        <a:rPr lang="el-GR" sz="2400" b="0" kern="1200" dirty="0" smtClean="0">
                          <a:solidFill>
                            <a:schemeClr val="dk1"/>
                          </a:solidFill>
                          <a:effectLst/>
                          <a:latin typeface="+mn-lt"/>
                          <a:ea typeface="+mn-ea"/>
                          <a:cs typeface="+mn-cs"/>
                        </a:rPr>
                        <a:t> </a:t>
                      </a:r>
                    </a:p>
                    <a:p>
                      <a:pPr marL="342900" lvl="0" indent="-342900" algn="just">
                        <a:buFont typeface="Arial" panose="020B0604020202020204" pitchFamily="34" charset="0"/>
                        <a:buChar char="•"/>
                      </a:pPr>
                      <a:r>
                        <a:rPr lang="el-GR" sz="2400" b="0" kern="1200" dirty="0" smtClean="0">
                          <a:solidFill>
                            <a:schemeClr val="dk1"/>
                          </a:solidFill>
                          <a:effectLst/>
                          <a:latin typeface="+mn-lt"/>
                          <a:ea typeface="+mn-ea"/>
                          <a:cs typeface="+mn-cs"/>
                        </a:rPr>
                        <a:t>Αναγνωστικές δεξιότητες (δηλ. δεξιότητες αποκωδικοποίησης, κατανόησης, κλπ.) </a:t>
                      </a:r>
                    </a:p>
                    <a:p>
                      <a:pPr marL="342900" lvl="0" indent="-342900" algn="just">
                        <a:buFont typeface="Arial" panose="020B0604020202020204" pitchFamily="34" charset="0"/>
                        <a:buChar char="•"/>
                      </a:pPr>
                      <a:r>
                        <a:rPr lang="el-GR" sz="2400" b="0" kern="1200" dirty="0" smtClean="0">
                          <a:solidFill>
                            <a:schemeClr val="dk1"/>
                          </a:solidFill>
                          <a:effectLst/>
                          <a:latin typeface="+mn-lt"/>
                          <a:ea typeface="+mn-ea"/>
                          <a:cs typeface="+mn-cs"/>
                        </a:rPr>
                        <a:t>Δεξιότητες παραγωγής γραπτού λόγου</a:t>
                      </a:r>
                    </a:p>
                    <a:p>
                      <a:pPr marL="342900" lvl="0" indent="-342900" algn="just">
                        <a:buFont typeface="Arial" panose="020B0604020202020204" pitchFamily="34" charset="0"/>
                        <a:buChar char="•"/>
                      </a:pPr>
                      <a:r>
                        <a:rPr lang="el-GR" sz="2400" b="0" kern="1200" dirty="0" smtClean="0">
                          <a:solidFill>
                            <a:schemeClr val="dk1"/>
                          </a:solidFill>
                          <a:effectLst/>
                          <a:latin typeface="+mn-lt"/>
                          <a:ea typeface="+mn-ea"/>
                          <a:cs typeface="+mn-cs"/>
                        </a:rPr>
                        <a:t>Επικοινωνιακές δεξιότητες (π.χ. δεξιότητες διαλόγου)</a:t>
                      </a:r>
                    </a:p>
                    <a:p>
                      <a:pPr marL="342900" lvl="0" indent="-342900" algn="just">
                        <a:buFont typeface="Arial" panose="020B0604020202020204" pitchFamily="34" charset="0"/>
                        <a:buChar char="•"/>
                      </a:pPr>
                      <a:r>
                        <a:rPr lang="el-GR" sz="2400" b="0" kern="1200" dirty="0" smtClean="0">
                          <a:solidFill>
                            <a:schemeClr val="dk1"/>
                          </a:solidFill>
                          <a:effectLst/>
                          <a:latin typeface="+mn-lt"/>
                          <a:ea typeface="+mn-ea"/>
                          <a:cs typeface="+mn-cs"/>
                        </a:rPr>
                        <a:t>Κοινωνικές δεξιότητες</a:t>
                      </a:r>
                    </a:p>
                    <a:p>
                      <a:pPr marL="228600" algn="just">
                        <a:spcAft>
                          <a:spcPts val="0"/>
                        </a:spcAft>
                      </a:pPr>
                      <a:endParaRPr lang="el-GR" sz="2400" b="0" dirty="0">
                        <a:effectLst/>
                      </a:endParaRPr>
                    </a:p>
                    <a:p>
                      <a:pPr algn="just">
                        <a:spcAft>
                          <a:spcPts val="0"/>
                        </a:spcAft>
                      </a:pPr>
                      <a:r>
                        <a:rPr lang="el-GR" sz="2400" b="0" dirty="0">
                          <a:effectLst/>
                        </a:rPr>
                        <a:t> </a:t>
                      </a:r>
                      <a:endParaRPr lang="el-GR" sz="2400" b="0" dirty="0">
                        <a:effectLst/>
                        <a:latin typeface="Tahoma" panose="020B0604030504040204" pitchFamily="34" charset="0"/>
                        <a:ea typeface="Meiryo"/>
                        <a:cs typeface="Times New Roman" panose="02020603050405020304" pitchFamily="18" charset="0"/>
                      </a:endParaRPr>
                    </a:p>
                  </a:txBody>
                  <a:tcPr marL="19914" marR="19914" marT="0" marB="0" anchor="b"/>
                </a:tc>
                <a:extLst>
                  <a:ext uri="{0D108BD9-81ED-4DB2-BD59-A6C34878D82A}">
                    <a16:rowId xmlns:a16="http://schemas.microsoft.com/office/drawing/2014/main" xmlns="" val="1089628540"/>
                  </a:ext>
                </a:extLst>
              </a:tr>
            </a:tbl>
          </a:graphicData>
        </a:graphic>
      </p:graphicFrame>
      <p:sp>
        <p:nvSpPr>
          <p:cNvPr id="9" name="Οβάλ 8"/>
          <p:cNvSpPr/>
          <p:nvPr/>
        </p:nvSpPr>
        <p:spPr>
          <a:xfrm>
            <a:off x="273136" y="1235676"/>
            <a:ext cx="937826" cy="4280887"/>
          </a:xfrm>
          <a:prstGeom prst="ellipse">
            <a:avLst/>
          </a:prstGeom>
          <a:solidFill>
            <a:schemeClr val="bg2">
              <a:lumMod val="75000"/>
            </a:schemeClr>
          </a:solidFill>
          <a:ln w="12700" cap="flat" cmpd="sng" algn="ctr">
            <a:solidFill>
              <a:srgbClr val="94B6D2">
                <a:shade val="50000"/>
              </a:srgbClr>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ΒΑΡΗΚΟϊΑ – ΚΩΦΩΣΗ (Β/Κ)</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pic>
        <p:nvPicPr>
          <p:cNvPr id="12289" name="Εικόνα 25" descr="Image result for a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4443" y="2923226"/>
            <a:ext cx="633413" cy="6334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2984624" y="469599"/>
            <a:ext cx="5372112" cy="461665"/>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just">
              <a:spcAft>
                <a:spcPts val="0"/>
              </a:spcAft>
            </a:pPr>
            <a:r>
              <a:rPr lang="el-GR" sz="2400" b="1" dirty="0"/>
              <a:t>ΔΙΔΑΚΤΙΚΕΣ ΠΡΟΣΕΓΓΙΣΕΙΣ </a:t>
            </a:r>
            <a:r>
              <a:rPr lang="el-GR" sz="2400" b="1" dirty="0" smtClean="0"/>
              <a:t>– ΠΡΑΚΤΙΚΕΣ</a:t>
            </a:r>
            <a:r>
              <a:rPr lang="en-US" sz="2400" b="1" dirty="0" smtClean="0"/>
              <a:t> II</a:t>
            </a:r>
            <a:endParaRPr lang="el-GR" sz="2400" b="1" dirty="0"/>
          </a:p>
        </p:txBody>
      </p:sp>
    </p:spTree>
    <p:extLst>
      <p:ext uri="{BB962C8B-B14F-4D97-AF65-F5344CB8AC3E}">
        <p14:creationId xmlns:p14="http://schemas.microsoft.com/office/powerpoint/2010/main" xmlns="" val="144970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Εικόνα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1108" y="1587447"/>
            <a:ext cx="3847914" cy="288184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4349577" y="1155145"/>
            <a:ext cx="7611763" cy="5262979"/>
          </a:xfrm>
          <a:prstGeom prst="rect">
            <a:avLst/>
          </a:prstGeom>
        </p:spPr>
        <p:txBody>
          <a:bodyPr wrap="square">
            <a:spAutoFit/>
          </a:bodyPr>
          <a:lstStyle/>
          <a:p>
            <a:pPr algn="ctr">
              <a:spcAft>
                <a:spcPts val="0"/>
              </a:spcAft>
            </a:pPr>
            <a:r>
              <a:rPr lang="el-GR" sz="2400" b="1" i="1" dirty="0" smtClean="0">
                <a:effectLst/>
              </a:rPr>
              <a:t>«Όλα τα παιδιά έχουν τα ίδια δικαιώματα και πρέπει να τους παρέχονται ίσες ευκαιρίες για εκπαίδευση»</a:t>
            </a:r>
          </a:p>
          <a:p>
            <a:pPr>
              <a:spcAft>
                <a:spcPts val="0"/>
              </a:spcAft>
            </a:pPr>
            <a:r>
              <a:rPr lang="el-GR" sz="2400" dirty="0" smtClean="0">
                <a:effectLst/>
              </a:rPr>
              <a:t> </a:t>
            </a:r>
          </a:p>
          <a:p>
            <a:pPr algn="just">
              <a:spcAft>
                <a:spcPts val="0"/>
              </a:spcAft>
            </a:pPr>
            <a:r>
              <a:rPr lang="el-GR" sz="2400" dirty="0" smtClean="0">
                <a:effectLst/>
              </a:rPr>
              <a:t>Η επικράτηση για πολλά χρόνια του </a:t>
            </a:r>
            <a:r>
              <a:rPr lang="el-GR" sz="2400" b="1" i="1" u="sng" dirty="0" smtClean="0">
                <a:effectLst/>
              </a:rPr>
              <a:t>ατομικού ή του ιατρικού μοντέλου</a:t>
            </a:r>
            <a:r>
              <a:rPr lang="el-GR" sz="2400" dirty="0" smtClean="0">
                <a:effectLst/>
              </a:rPr>
              <a:t> της αναπηρίας «χρέωσε» την κατάσταση της αναπηρίας στο άτομο ως «ατυχία», «τιμωρία», «απροσεξία», κλπ., αγνοώντας το ρόλο που μπορεί να είχε η κοινωνία σε αυτήν την υπόθεση. </a:t>
            </a:r>
            <a:endParaRPr lang="en-US" sz="2400" dirty="0" smtClean="0">
              <a:effectLst/>
            </a:endParaRPr>
          </a:p>
          <a:p>
            <a:pPr algn="just">
              <a:spcAft>
                <a:spcPts val="0"/>
              </a:spcAft>
            </a:pPr>
            <a:endParaRPr lang="en-US" sz="2400" dirty="0"/>
          </a:p>
          <a:p>
            <a:pPr algn="just">
              <a:spcAft>
                <a:spcPts val="0"/>
              </a:spcAft>
            </a:pPr>
            <a:r>
              <a:rPr lang="el-GR" sz="2400" dirty="0" smtClean="0">
                <a:effectLst/>
              </a:rPr>
              <a:t>Σε αντίθεση, </a:t>
            </a:r>
            <a:r>
              <a:rPr lang="el-GR" sz="2400" b="1" i="1" u="sng" dirty="0" smtClean="0">
                <a:effectLst/>
              </a:rPr>
              <a:t>το κοινωνικό-ανθρωπολογικό μοντέλο </a:t>
            </a:r>
            <a:r>
              <a:rPr lang="el-GR" sz="2400" dirty="0" smtClean="0">
                <a:effectLst/>
              </a:rPr>
              <a:t>της αναπηρίας, «στέκεται» στις δυσκολίες και στα εμπόδια που θέτει η ίδια, στην ισότιμη συμμετοχή καθώς και στην ανάγκη κοινωνικών αλλαγών για τα άτομα με αναπηρίες ή/και ειδικές εκπαιδευτικές ανάγκες.</a:t>
            </a:r>
            <a:endParaRPr lang="el-GR" sz="2400" dirty="0">
              <a:effectLst/>
            </a:endParaRPr>
          </a:p>
        </p:txBody>
      </p:sp>
      <p:sp>
        <p:nvSpPr>
          <p:cNvPr id="5" name="Ορθογώνιο 4"/>
          <p:cNvSpPr/>
          <p:nvPr/>
        </p:nvSpPr>
        <p:spPr>
          <a:xfrm>
            <a:off x="3374562" y="413645"/>
            <a:ext cx="4154599"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spcAft>
                <a:spcPts val="0"/>
              </a:spcAft>
            </a:pPr>
            <a:r>
              <a:rPr lang="el-GR" b="1" dirty="0" smtClean="0">
                <a:effectLst/>
              </a:rPr>
              <a:t>Η ΒΑΣΙΚΗ ΑΡΧΗ ΠΟΥ ΕΦΕΡΕ ΤΗΝ ΑΛΛΑΓΗ</a:t>
            </a:r>
          </a:p>
        </p:txBody>
      </p:sp>
    </p:spTree>
    <p:extLst>
      <p:ext uri="{BB962C8B-B14F-4D97-AF65-F5344CB8AC3E}">
        <p14:creationId xmlns:p14="http://schemas.microsoft.com/office/powerpoint/2010/main" xmlns="" val="685117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βάλ 7"/>
          <p:cNvSpPr/>
          <p:nvPr/>
        </p:nvSpPr>
        <p:spPr>
          <a:xfrm>
            <a:off x="216885" y="1161535"/>
            <a:ext cx="1057275" cy="4485503"/>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ΔΙΑΤΑΡΑΧΕΣ ΑΥΤΙΣΤΙΚΟΥ ΦΑΣΜΑΤΟΣ – (ΔΑΦ</a:t>
            </a:r>
            <a:r>
              <a:rPr lang="el-GR" sz="2400" b="1" cap="all">
                <a:solidFill>
                  <a:srgbClr val="000000"/>
                </a:solidFill>
                <a:effectLst/>
                <a:latin typeface="Calibri" panose="020F0502020204030204" pitchFamily="34" charset="0"/>
                <a:ea typeface="Meiryo"/>
                <a:cs typeface="Times New Roman" panose="02020603050405020304" pitchFamily="18" charset="0"/>
              </a:rPr>
              <a:t>)</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xmlns="" val="4047405701"/>
              </p:ext>
            </p:extLst>
          </p:nvPr>
        </p:nvGraphicFramePr>
        <p:xfrm>
          <a:off x="1964724" y="1198605"/>
          <a:ext cx="9885405" cy="5120640"/>
        </p:xfrm>
        <a:graphic>
          <a:graphicData uri="http://schemas.openxmlformats.org/drawingml/2006/table">
            <a:tbl>
              <a:tblPr>
                <a:tableStyleId>{5C22544A-7EE6-4342-B048-85BDC9FD1C3A}</a:tableStyleId>
              </a:tblPr>
              <a:tblGrid>
                <a:gridCol w="9885405">
                  <a:extLst>
                    <a:ext uri="{9D8B030D-6E8A-4147-A177-3AD203B41FA5}">
                      <a16:colId xmlns:a16="http://schemas.microsoft.com/office/drawing/2014/main" xmlns="" val="930681728"/>
                    </a:ext>
                  </a:extLst>
                </a:gridCol>
              </a:tblGrid>
              <a:tr h="4351338">
                <a:tc>
                  <a:txBody>
                    <a:bodyPr/>
                    <a:lstStyle/>
                    <a:p>
                      <a:pPr algn="ctr">
                        <a:spcAft>
                          <a:spcPts val="0"/>
                        </a:spcAft>
                      </a:pPr>
                      <a:r>
                        <a:rPr lang="el-GR" sz="2400" dirty="0">
                          <a:effectLst/>
                        </a:rPr>
                        <a:t> </a:t>
                      </a:r>
                      <a:r>
                        <a:rPr lang="el-GR" sz="2400" dirty="0" smtClean="0">
                          <a:effectLst/>
                        </a:rPr>
                        <a:t> </a:t>
                      </a:r>
                      <a:r>
                        <a:rPr lang="el-GR" sz="2400" b="1" i="1" dirty="0" smtClean="0">
                          <a:effectLst/>
                        </a:rPr>
                        <a:t>«</a:t>
                      </a:r>
                      <a:r>
                        <a:rPr lang="el-GR" sz="2400" b="1" i="1" dirty="0">
                          <a:effectLst/>
                        </a:rPr>
                        <a:t>Επισημαίνονται τα χαρακτηριστικά των ΔΑΦ, χωρίς να θυσιάζεται η ετερογένεια και να υποβαθμίζεται η ετερότητα»</a:t>
                      </a:r>
                    </a:p>
                    <a:p>
                      <a:pPr algn="ctr">
                        <a:spcAft>
                          <a:spcPts val="0"/>
                        </a:spcAft>
                      </a:pPr>
                      <a:r>
                        <a:rPr lang="el-GR" sz="2400" dirty="0">
                          <a:effectLst/>
                        </a:rPr>
                        <a:t> </a:t>
                      </a:r>
                    </a:p>
                    <a:p>
                      <a:pPr marL="342900" lvl="0" indent="-342900">
                        <a:spcAft>
                          <a:spcPts val="0"/>
                        </a:spcAft>
                        <a:buFont typeface="Symbol" panose="05050102010706020507" pitchFamily="18" charset="2"/>
                        <a:buChar char=""/>
                      </a:pPr>
                      <a:r>
                        <a:rPr lang="el-GR" sz="2400" dirty="0">
                          <a:effectLst/>
                        </a:rPr>
                        <a:t>Δυσκολίες και έλλειψη κοινωνικής και συναισθηματικής αμοιβαιότητας</a:t>
                      </a:r>
                    </a:p>
                    <a:p>
                      <a:pPr marL="342900" lvl="0" indent="-342900">
                        <a:spcAft>
                          <a:spcPts val="0"/>
                        </a:spcAft>
                        <a:buFont typeface="Symbol" panose="05050102010706020507" pitchFamily="18" charset="2"/>
                        <a:buChar char=""/>
                      </a:pPr>
                      <a:r>
                        <a:rPr lang="el-GR" sz="2400" dirty="0">
                          <a:effectLst/>
                        </a:rPr>
                        <a:t>Υπερβολική ή πολύ μικρή ευαισθησία σε αισθητηριακά ερεθίσματα</a:t>
                      </a:r>
                    </a:p>
                    <a:p>
                      <a:pPr marL="342900" lvl="0" indent="-342900">
                        <a:spcAft>
                          <a:spcPts val="0"/>
                        </a:spcAft>
                        <a:buFont typeface="Symbol" panose="05050102010706020507" pitchFamily="18" charset="2"/>
                        <a:buChar char=""/>
                      </a:pPr>
                      <a:r>
                        <a:rPr lang="el-GR" sz="2400" dirty="0">
                          <a:effectLst/>
                        </a:rPr>
                        <a:t>Δυσκολίες επικοινωνίας </a:t>
                      </a:r>
                    </a:p>
                    <a:p>
                      <a:pPr marL="342900" lvl="0" indent="-342900">
                        <a:spcAft>
                          <a:spcPts val="0"/>
                        </a:spcAft>
                        <a:buFont typeface="Symbol" panose="05050102010706020507" pitchFamily="18" charset="2"/>
                        <a:buChar char=""/>
                      </a:pPr>
                      <a:r>
                        <a:rPr lang="el-GR" sz="2400" dirty="0">
                          <a:effectLst/>
                        </a:rPr>
                        <a:t>Φτωχή  φαντασίας</a:t>
                      </a:r>
                    </a:p>
                    <a:p>
                      <a:pPr marL="342900" lvl="0" indent="-342900">
                        <a:spcAft>
                          <a:spcPts val="0"/>
                        </a:spcAft>
                        <a:buFont typeface="Symbol" panose="05050102010706020507" pitchFamily="18" charset="2"/>
                        <a:buChar char=""/>
                      </a:pPr>
                      <a:r>
                        <a:rPr lang="el-GR" sz="2400" dirty="0">
                          <a:effectLst/>
                        </a:rPr>
                        <a:t>Απουσία κινήτρων ή μειωμένης επιθυμίας για κοινωνική επαφή</a:t>
                      </a:r>
                    </a:p>
                    <a:p>
                      <a:pPr marL="342900" lvl="0" indent="-342900">
                        <a:spcAft>
                          <a:spcPts val="0"/>
                        </a:spcAft>
                        <a:buFont typeface="Symbol" panose="05050102010706020507" pitchFamily="18" charset="2"/>
                        <a:buChar char=""/>
                      </a:pPr>
                      <a:r>
                        <a:rPr lang="el-GR" sz="2400" dirty="0">
                          <a:effectLst/>
                        </a:rPr>
                        <a:t>Απουσία συγχρονισμένης </a:t>
                      </a:r>
                      <a:r>
                        <a:rPr lang="el-GR" sz="2400" dirty="0" err="1">
                          <a:effectLst/>
                        </a:rPr>
                        <a:t>βλεμματικής</a:t>
                      </a:r>
                      <a:r>
                        <a:rPr lang="el-GR" sz="2400" dirty="0">
                          <a:effectLst/>
                        </a:rPr>
                        <a:t> επαφής με τους άλλους</a:t>
                      </a:r>
                    </a:p>
                    <a:p>
                      <a:pPr marL="342900" lvl="0" indent="-342900">
                        <a:spcAft>
                          <a:spcPts val="0"/>
                        </a:spcAft>
                        <a:buFont typeface="Symbol" panose="05050102010706020507" pitchFamily="18" charset="2"/>
                        <a:buChar char=""/>
                      </a:pPr>
                      <a:r>
                        <a:rPr lang="el-GR" sz="2400" dirty="0">
                          <a:effectLst/>
                        </a:rPr>
                        <a:t>Περιορισμένη γλωσσική ανάπτυξη</a:t>
                      </a:r>
                    </a:p>
                    <a:p>
                      <a:pPr marL="342900" lvl="0" indent="-342900">
                        <a:spcAft>
                          <a:spcPts val="0"/>
                        </a:spcAft>
                        <a:buFont typeface="Symbol" panose="05050102010706020507" pitchFamily="18" charset="2"/>
                        <a:buChar char=""/>
                      </a:pPr>
                      <a:r>
                        <a:rPr lang="el-GR" sz="2400" dirty="0">
                          <a:effectLst/>
                        </a:rPr>
                        <a:t>Έλλειψη δεξιοτήτων συναισθηματικής νοημοσύνης</a:t>
                      </a:r>
                    </a:p>
                    <a:p>
                      <a:pPr marL="342900" lvl="0" indent="-342900">
                        <a:spcAft>
                          <a:spcPts val="0"/>
                        </a:spcAft>
                        <a:buFont typeface="Symbol" panose="05050102010706020507" pitchFamily="18" charset="2"/>
                        <a:buChar char=""/>
                      </a:pPr>
                      <a:r>
                        <a:rPr lang="el-GR" sz="2400" dirty="0">
                          <a:effectLst/>
                        </a:rPr>
                        <a:t>Επαναλαμβανόμενες συμπεριφορές</a:t>
                      </a:r>
                    </a:p>
                    <a:p>
                      <a:pPr marL="342900" lvl="0" indent="-342900">
                        <a:spcAft>
                          <a:spcPts val="0"/>
                        </a:spcAft>
                        <a:buFont typeface="Symbol" panose="05050102010706020507" pitchFamily="18" charset="2"/>
                        <a:buChar char=""/>
                      </a:pPr>
                      <a:r>
                        <a:rPr lang="el-GR" sz="2400" dirty="0">
                          <a:effectLst/>
                        </a:rPr>
                        <a:t>Περιπτώσεις εξαιρετικά υψηλών επιδόσεων σε μία ή περισσότερες περιοχές, όπως μουσική, τέχνη, </a:t>
                      </a:r>
                      <a:r>
                        <a:rPr lang="el-GR" sz="2400" dirty="0" smtClean="0">
                          <a:effectLst/>
                        </a:rPr>
                        <a:t>μαθηματικά</a:t>
                      </a:r>
                      <a:r>
                        <a:rPr lang="el-GR" sz="2400" dirty="0">
                          <a:effectLst/>
                        </a:rPr>
                        <a:t> </a:t>
                      </a:r>
                      <a:endParaRPr lang="el-GR" sz="2400" dirty="0">
                        <a:effectLst/>
                        <a:latin typeface="Tahoma" panose="020B0604030504040204" pitchFamily="34" charset="0"/>
                        <a:ea typeface="Meiryo"/>
                        <a:cs typeface="Times New Roman" panose="02020603050405020304" pitchFamily="18" charset="0"/>
                      </a:endParaRPr>
                    </a:p>
                  </a:txBody>
                  <a:tcPr marL="17375" marR="17375" marT="0" marB="0" anchor="ctr"/>
                </a:tc>
                <a:extLst>
                  <a:ext uri="{0D108BD9-81ED-4DB2-BD59-A6C34878D82A}">
                    <a16:rowId xmlns:a16="http://schemas.microsoft.com/office/drawing/2014/main" xmlns="" val="728411134"/>
                  </a:ext>
                </a:extLst>
              </a:tr>
            </a:tbl>
          </a:graphicData>
        </a:graphic>
      </p:graphicFrame>
      <p:sp>
        <p:nvSpPr>
          <p:cNvPr id="5" name="Ορθογώνιο 4"/>
          <p:cNvSpPr/>
          <p:nvPr/>
        </p:nvSpPr>
        <p:spPr>
          <a:xfrm>
            <a:off x="5076936" y="402280"/>
            <a:ext cx="273010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spcAft>
                <a:spcPts val="0"/>
              </a:spcAft>
            </a:pPr>
            <a:r>
              <a:rPr lang="el-GR" sz="2800" b="1" dirty="0"/>
              <a:t>ΧΑΡΑΚΤΗΡΙΣΤΙΚΑ</a:t>
            </a:r>
          </a:p>
        </p:txBody>
      </p:sp>
      <p:pic>
        <p:nvPicPr>
          <p:cNvPr id="11" name="Εικόνα 10"/>
          <p:cNvPicPr/>
          <p:nvPr/>
        </p:nvPicPr>
        <p:blipFill>
          <a:blip r:embed="rId2">
            <a:extLst>
              <a:ext uri="{28A0092B-C50C-407E-A947-70E740481C1C}">
                <a14:useLocalDpi xmlns:a14="http://schemas.microsoft.com/office/drawing/2010/main" xmlns="" val="0"/>
              </a:ext>
            </a:extLst>
          </a:blip>
          <a:srcRect/>
          <a:stretch>
            <a:fillRect/>
          </a:stretch>
        </p:blipFill>
        <p:spPr bwMode="auto">
          <a:xfrm>
            <a:off x="1274160" y="3348680"/>
            <a:ext cx="588010" cy="573405"/>
          </a:xfrm>
          <a:prstGeom prst="rect">
            <a:avLst/>
          </a:prstGeom>
          <a:noFill/>
          <a:ln>
            <a:noFill/>
          </a:ln>
        </p:spPr>
      </p:pic>
    </p:spTree>
    <p:extLst>
      <p:ext uri="{BB962C8B-B14F-4D97-AF65-F5344CB8AC3E}">
        <p14:creationId xmlns:p14="http://schemas.microsoft.com/office/powerpoint/2010/main" xmlns="" val="952307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βάλ 7"/>
          <p:cNvSpPr/>
          <p:nvPr/>
        </p:nvSpPr>
        <p:spPr>
          <a:xfrm>
            <a:off x="216885" y="1161535"/>
            <a:ext cx="1057275" cy="4485503"/>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ΔΙΑΤΑΡΑΧΕΣ ΑΥΤΙΣΤΙΚΟΥ ΦΑΣΜΑΤΟΣ – (ΔΑΦ</a:t>
            </a:r>
            <a:r>
              <a:rPr lang="el-GR" sz="2400" b="1" cap="all">
                <a:solidFill>
                  <a:srgbClr val="000000"/>
                </a:solidFill>
                <a:effectLst/>
                <a:latin typeface="Calibri" panose="020F0502020204030204" pitchFamily="34" charset="0"/>
                <a:ea typeface="Meiryo"/>
                <a:cs typeface="Times New Roman" panose="02020603050405020304" pitchFamily="18" charset="0"/>
              </a:rPr>
              <a:t>)</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xmlns="" val="978047463"/>
              </p:ext>
            </p:extLst>
          </p:nvPr>
        </p:nvGraphicFramePr>
        <p:xfrm>
          <a:off x="2372497" y="1067296"/>
          <a:ext cx="9094571" cy="1946873"/>
        </p:xfrm>
        <a:graphic>
          <a:graphicData uri="http://schemas.openxmlformats.org/drawingml/2006/table">
            <a:tbl>
              <a:tblPr>
                <a:tableStyleId>{5C22544A-7EE6-4342-B048-85BDC9FD1C3A}</a:tableStyleId>
              </a:tblPr>
              <a:tblGrid>
                <a:gridCol w="9094571">
                  <a:extLst>
                    <a:ext uri="{9D8B030D-6E8A-4147-A177-3AD203B41FA5}">
                      <a16:colId xmlns:a16="http://schemas.microsoft.com/office/drawing/2014/main" xmlns="" val="930681728"/>
                    </a:ext>
                  </a:extLst>
                </a:gridCol>
              </a:tblGrid>
              <a:tr h="1946873">
                <a:tc>
                  <a:txBody>
                    <a:bodyPr/>
                    <a:lstStyle/>
                    <a:p>
                      <a:pPr algn="ctr">
                        <a:spcAft>
                          <a:spcPts val="0"/>
                        </a:spcAft>
                      </a:pPr>
                      <a:r>
                        <a:rPr lang="el-GR" sz="2400" b="1" i="1" dirty="0" smtClean="0">
                          <a:effectLst/>
                        </a:rPr>
                        <a:t>«</a:t>
                      </a:r>
                      <a:r>
                        <a:rPr lang="el-GR" sz="2400" b="1" i="1" dirty="0">
                          <a:effectLst/>
                        </a:rPr>
                        <a:t>Το κατάλληλα διαμορφωμένο μαθησιακό περιβάλλον για τα άτομα με αυτισμό, μπορεί να συμβάλλει ουσιαστικά στον περιορισμό δυσκολιών που απορρέουν από την υπερευαισθησία ή την </a:t>
                      </a:r>
                      <a:r>
                        <a:rPr lang="el-GR" sz="2400" b="1" i="1" dirty="0" err="1">
                          <a:effectLst/>
                        </a:rPr>
                        <a:t>υπο</a:t>
                      </a:r>
                      <a:r>
                        <a:rPr lang="el-GR" sz="2400" b="1" i="1" dirty="0">
                          <a:effectLst/>
                        </a:rPr>
                        <a:t>-ευαισθησία τους στα αισθητηριακά ερεθίσματα</a:t>
                      </a:r>
                      <a:r>
                        <a:rPr lang="el-GR" sz="2400" b="1" i="1" dirty="0" smtClean="0">
                          <a:effectLst/>
                        </a:rPr>
                        <a:t>»</a:t>
                      </a:r>
                      <a:endParaRPr lang="el-GR" sz="2400" b="1" i="1" dirty="0">
                        <a:effectLst/>
                      </a:endParaRPr>
                    </a:p>
                  </a:txBody>
                  <a:tcPr marL="17375" marR="17375" marT="0" marB="0" anchor="ctr"/>
                </a:tc>
                <a:extLst>
                  <a:ext uri="{0D108BD9-81ED-4DB2-BD59-A6C34878D82A}">
                    <a16:rowId xmlns:a16="http://schemas.microsoft.com/office/drawing/2014/main" xmlns="" val="728411134"/>
                  </a:ext>
                </a:extLst>
              </a:tr>
            </a:tbl>
          </a:graphicData>
        </a:graphic>
      </p:graphicFrame>
      <p:sp>
        <p:nvSpPr>
          <p:cNvPr id="2" name="Ορθογώνιο 1"/>
          <p:cNvSpPr/>
          <p:nvPr/>
        </p:nvSpPr>
        <p:spPr>
          <a:xfrm>
            <a:off x="4529911" y="431756"/>
            <a:ext cx="3732047"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spcAft>
                <a:spcPts val="0"/>
              </a:spcAft>
            </a:pPr>
            <a:r>
              <a:rPr lang="el-GR" sz="2400" b="1" dirty="0"/>
              <a:t>  ΜΑΘΗΣΙΑΚΟ ΠΕΡΙΒΑΛΛΟΝ</a:t>
            </a:r>
          </a:p>
        </p:txBody>
      </p:sp>
      <p:pic>
        <p:nvPicPr>
          <p:cNvPr id="5" name="Εικόνα 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69183" y="3376119"/>
            <a:ext cx="646113" cy="62388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Πίνακας 5"/>
          <p:cNvGraphicFramePr>
            <a:graphicFrameLocks noGrp="1"/>
          </p:cNvGraphicFramePr>
          <p:nvPr>
            <p:extLst>
              <p:ext uri="{D42A27DB-BD31-4B8C-83A1-F6EECF244321}">
                <p14:modId xmlns:p14="http://schemas.microsoft.com/office/powerpoint/2010/main" xmlns="" val="4085215603"/>
              </p:ext>
            </p:extLst>
          </p:nvPr>
        </p:nvGraphicFramePr>
        <p:xfrm>
          <a:off x="2051221" y="3188044"/>
          <a:ext cx="9996616" cy="3076832"/>
        </p:xfrm>
        <a:graphic>
          <a:graphicData uri="http://schemas.openxmlformats.org/drawingml/2006/table">
            <a:tbl>
              <a:tblPr>
                <a:tableStyleId>{5C22544A-7EE6-4342-B048-85BDC9FD1C3A}</a:tableStyleId>
              </a:tblPr>
              <a:tblGrid>
                <a:gridCol w="9996616">
                  <a:extLst>
                    <a:ext uri="{9D8B030D-6E8A-4147-A177-3AD203B41FA5}">
                      <a16:colId xmlns:a16="http://schemas.microsoft.com/office/drawing/2014/main" xmlns="" val="930681728"/>
                    </a:ext>
                  </a:extLst>
                </a:gridCol>
              </a:tblGrid>
              <a:tr h="3076832">
                <a:tc>
                  <a:txBody>
                    <a:bodyPr/>
                    <a:lstStyle/>
                    <a:p>
                      <a:pPr algn="just">
                        <a:spcAft>
                          <a:spcPts val="0"/>
                        </a:spcAft>
                      </a:pPr>
                      <a:endParaRPr lang="el-GR" sz="2000" dirty="0">
                        <a:effectLst/>
                      </a:endParaRPr>
                    </a:p>
                    <a:p>
                      <a:pPr marL="342900" lvl="0" indent="-342900" algn="just">
                        <a:spcAft>
                          <a:spcPts val="0"/>
                        </a:spcAft>
                        <a:buFont typeface="Symbol" panose="05050102010706020507" pitchFamily="18" charset="2"/>
                        <a:buChar char=""/>
                      </a:pPr>
                      <a:r>
                        <a:rPr lang="el-GR" sz="2000" dirty="0">
                          <a:effectLst/>
                        </a:rPr>
                        <a:t>Δημιουργίας περιοχών («ζώνες») μέσα στο χώρο μάθησης (στην τάξη ή στο σχολείο)</a:t>
                      </a:r>
                    </a:p>
                    <a:p>
                      <a:pPr marL="342900" lvl="0" indent="-342900" algn="just">
                        <a:spcAft>
                          <a:spcPts val="0"/>
                        </a:spcAft>
                        <a:buFont typeface="Symbol" panose="05050102010706020507" pitchFamily="18" charset="2"/>
                        <a:buChar char=""/>
                      </a:pPr>
                      <a:r>
                        <a:rPr lang="el-GR" sz="2000" dirty="0">
                          <a:effectLst/>
                        </a:rPr>
                        <a:t>Ακολουθία σταθερών προγραμμάτων – οργάνωση χρόνου (</a:t>
                      </a:r>
                      <a:r>
                        <a:rPr lang="el-GR" sz="2000" dirty="0" err="1">
                          <a:effectLst/>
                        </a:rPr>
                        <a:t>ρουτίνες</a:t>
                      </a:r>
                      <a:r>
                        <a:rPr lang="el-GR" sz="2000" dirty="0">
                          <a:effectLst/>
                        </a:rPr>
                        <a:t>)</a:t>
                      </a:r>
                    </a:p>
                    <a:p>
                      <a:pPr marL="342900" lvl="0" indent="-342900" algn="just">
                        <a:spcAft>
                          <a:spcPts val="0"/>
                        </a:spcAft>
                        <a:buFont typeface="Symbol" panose="05050102010706020507" pitchFamily="18" charset="2"/>
                        <a:buChar char=""/>
                      </a:pPr>
                      <a:r>
                        <a:rPr lang="el-GR" sz="2000" dirty="0">
                          <a:effectLst/>
                        </a:rPr>
                        <a:t>Οργάνωση των χώρων της τάξης ώστε να υπάρχει σταθερότητα και σαφήνεια στη χρήση (π.χ. χώροι παιχνιδιού και αδρής κινητικότητας για τα μικρότερα παιδιά, χώροι για ατομική και ομαδική εργασία, χώροι για ψυχαγωγία και άσκηση σε προ-επαγγελματικές και επαγγελματικές δεξιότητες για μεγαλύτερα παιδιά)</a:t>
                      </a:r>
                    </a:p>
                    <a:p>
                      <a:pPr marL="342900" lvl="0" indent="-342900" algn="just">
                        <a:spcAft>
                          <a:spcPts val="0"/>
                        </a:spcAft>
                        <a:buFont typeface="Symbol" panose="05050102010706020507" pitchFamily="18" charset="2"/>
                        <a:buChar char=""/>
                      </a:pPr>
                      <a:r>
                        <a:rPr lang="el-GR" sz="2000" dirty="0">
                          <a:effectLst/>
                        </a:rPr>
                        <a:t>Προσδιορισμός των φυσικών ορίων και της χρήσης του κάθε χώρου.</a:t>
                      </a:r>
                    </a:p>
                    <a:p>
                      <a:pPr marL="342900" lvl="0" indent="-342900" algn="just">
                        <a:spcAft>
                          <a:spcPts val="0"/>
                        </a:spcAft>
                        <a:buFont typeface="Symbol" panose="05050102010706020507" pitchFamily="18" charset="2"/>
                        <a:buChar char=""/>
                      </a:pPr>
                      <a:r>
                        <a:rPr lang="el-GR" sz="2000" dirty="0">
                          <a:effectLst/>
                        </a:rPr>
                        <a:t>Οργάνωση του διδακτικού υλικού μέσα στην τάξη (π.χ. τοποθέτηση των υλικών σε μεγάλα κουτιά ή καλάθια με την κατάλληλη σηματοδότηση) </a:t>
                      </a:r>
                      <a:endParaRPr lang="el-GR" sz="2000" dirty="0">
                        <a:effectLst/>
                        <a:latin typeface="Tahoma" panose="020B0604030504040204" pitchFamily="34" charset="0"/>
                        <a:ea typeface="Meiryo"/>
                        <a:cs typeface="Times New Roman" panose="02020603050405020304" pitchFamily="18" charset="0"/>
                      </a:endParaRPr>
                    </a:p>
                  </a:txBody>
                  <a:tcPr marL="17375" marR="17375" marT="0" marB="0" anchor="ctr"/>
                </a:tc>
                <a:extLst>
                  <a:ext uri="{0D108BD9-81ED-4DB2-BD59-A6C34878D82A}">
                    <a16:rowId xmlns:a16="http://schemas.microsoft.com/office/drawing/2014/main" xmlns="" val="728411134"/>
                  </a:ext>
                </a:extLst>
              </a:tr>
            </a:tbl>
          </a:graphicData>
        </a:graphic>
      </p:graphicFrame>
    </p:spTree>
    <p:extLst>
      <p:ext uri="{BB962C8B-B14F-4D97-AF65-F5344CB8AC3E}">
        <p14:creationId xmlns:p14="http://schemas.microsoft.com/office/powerpoint/2010/main" xmlns="" val="3177193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βάλ 7"/>
          <p:cNvSpPr/>
          <p:nvPr/>
        </p:nvSpPr>
        <p:spPr>
          <a:xfrm>
            <a:off x="216885" y="1161535"/>
            <a:ext cx="1057275" cy="4485503"/>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ΔΙΑΤΑΡΑΧΕΣ ΑΥΤΙΣΤΙΚΟΥ ΦΑΣΜΑΤΟΣ – (ΔΑΦ</a:t>
            </a:r>
            <a:r>
              <a:rPr lang="el-GR" sz="2400" b="1" cap="all">
                <a:solidFill>
                  <a:srgbClr val="000000"/>
                </a:solidFill>
                <a:effectLst/>
                <a:latin typeface="Calibri" panose="020F0502020204030204" pitchFamily="34" charset="0"/>
                <a:ea typeface="Meiryo"/>
                <a:cs typeface="Times New Roman" panose="02020603050405020304" pitchFamily="18" charset="0"/>
              </a:rPr>
              <a:t>)</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xmlns="" val="2078863449"/>
              </p:ext>
            </p:extLst>
          </p:nvPr>
        </p:nvGraphicFramePr>
        <p:xfrm>
          <a:off x="1816443" y="1228617"/>
          <a:ext cx="9922476" cy="5486400"/>
        </p:xfrm>
        <a:graphic>
          <a:graphicData uri="http://schemas.openxmlformats.org/drawingml/2006/table">
            <a:tbl>
              <a:tblPr>
                <a:tableStyleId>{5C22544A-7EE6-4342-B048-85BDC9FD1C3A}</a:tableStyleId>
              </a:tblPr>
              <a:tblGrid>
                <a:gridCol w="9922476">
                  <a:extLst>
                    <a:ext uri="{9D8B030D-6E8A-4147-A177-3AD203B41FA5}">
                      <a16:colId xmlns:a16="http://schemas.microsoft.com/office/drawing/2014/main" xmlns="" val="930681728"/>
                    </a:ext>
                  </a:extLst>
                </a:gridCol>
              </a:tblGrid>
              <a:tr h="4351338">
                <a:tc>
                  <a:txBody>
                    <a:bodyPr/>
                    <a:lstStyle/>
                    <a:p>
                      <a:pPr algn="ctr">
                        <a:spcAft>
                          <a:spcPts val="0"/>
                        </a:spcAft>
                      </a:pPr>
                      <a:r>
                        <a:rPr lang="el-GR" sz="2400" b="1" i="1" dirty="0">
                          <a:effectLst/>
                        </a:rPr>
                        <a:t> </a:t>
                      </a:r>
                      <a:r>
                        <a:rPr lang="el-GR" sz="2400" b="1" i="1" dirty="0" smtClean="0">
                          <a:effectLst/>
                        </a:rPr>
                        <a:t>«</a:t>
                      </a:r>
                      <a:r>
                        <a:rPr lang="el-GR" sz="2400" b="1" i="1" dirty="0">
                          <a:effectLst/>
                        </a:rPr>
                        <a:t>Η χρήση μεγάλης ποικιλίας εκπαιδευτικού υλικού αποτελεί μέσο και όχι σκοπό. Πρέπει να χρησιμοποιείται με βάση μια συστηματική αξιολόγηση»</a:t>
                      </a:r>
                    </a:p>
                    <a:p>
                      <a:pPr algn="ctr">
                        <a:spcAft>
                          <a:spcPts val="0"/>
                        </a:spcAft>
                      </a:pPr>
                      <a:r>
                        <a:rPr lang="el-GR" sz="2400" dirty="0">
                          <a:effectLst/>
                        </a:rPr>
                        <a:t> </a:t>
                      </a:r>
                    </a:p>
                    <a:p>
                      <a:pPr marL="342900" lvl="0" indent="-342900" algn="just">
                        <a:spcAft>
                          <a:spcPts val="0"/>
                        </a:spcAft>
                        <a:buFont typeface="Symbol" panose="05050102010706020507" pitchFamily="18" charset="2"/>
                        <a:buChar char=""/>
                      </a:pPr>
                      <a:r>
                        <a:rPr lang="el-GR" sz="2400" dirty="0">
                          <a:effectLst/>
                        </a:rPr>
                        <a:t>Οπτικό υλικό (φωτογραφίες, έγχρωμα και ασπρόμαυρα σκίτσα, διαγράμματα και σχέδια) </a:t>
                      </a:r>
                    </a:p>
                    <a:p>
                      <a:pPr marL="342900" lvl="0" indent="-342900" algn="just">
                        <a:spcAft>
                          <a:spcPts val="0"/>
                        </a:spcAft>
                        <a:buFont typeface="Symbol" panose="05050102010706020507" pitchFamily="18" charset="2"/>
                        <a:buChar char=""/>
                      </a:pPr>
                      <a:r>
                        <a:rPr lang="el-GR" sz="2400" dirty="0">
                          <a:effectLst/>
                        </a:rPr>
                        <a:t>Γνωστικά σενάρια (</a:t>
                      </a:r>
                      <a:r>
                        <a:rPr lang="el-GR" sz="2400" dirty="0" err="1">
                          <a:effectLst/>
                        </a:rPr>
                        <a:t>cognitive</a:t>
                      </a:r>
                      <a:r>
                        <a:rPr lang="el-GR" sz="2400" dirty="0">
                          <a:effectLst/>
                        </a:rPr>
                        <a:t> </a:t>
                      </a:r>
                      <a:r>
                        <a:rPr lang="el-GR" sz="2400" dirty="0" err="1">
                          <a:effectLst/>
                        </a:rPr>
                        <a:t>scripts</a:t>
                      </a:r>
                      <a:r>
                        <a:rPr lang="el-GR" sz="2400" dirty="0">
                          <a:effectLst/>
                        </a:rPr>
                        <a:t>)</a:t>
                      </a:r>
                    </a:p>
                    <a:p>
                      <a:pPr marL="342900" lvl="0" indent="-342900" algn="just">
                        <a:spcAft>
                          <a:spcPts val="0"/>
                        </a:spcAft>
                        <a:buFont typeface="Symbol" panose="05050102010706020507" pitchFamily="18" charset="2"/>
                        <a:buChar char=""/>
                      </a:pPr>
                      <a:r>
                        <a:rPr lang="el-GR" sz="2400" dirty="0">
                          <a:effectLst/>
                        </a:rPr>
                        <a:t>Οπτικές οδηγίες (</a:t>
                      </a:r>
                      <a:r>
                        <a:rPr lang="el-GR" sz="2400" dirty="0" err="1">
                          <a:effectLst/>
                        </a:rPr>
                        <a:t>visual</a:t>
                      </a:r>
                      <a:r>
                        <a:rPr lang="el-GR" sz="2400" dirty="0">
                          <a:effectLst/>
                        </a:rPr>
                        <a:t> </a:t>
                      </a:r>
                      <a:r>
                        <a:rPr lang="el-GR" sz="2400" dirty="0" err="1">
                          <a:effectLst/>
                        </a:rPr>
                        <a:t>instructions</a:t>
                      </a:r>
                      <a:r>
                        <a:rPr lang="el-GR" sz="2400" dirty="0">
                          <a:effectLst/>
                        </a:rPr>
                        <a:t>), που περιγράφουν την ακολουθία των βημάτων για την εκτέλεση μιας δραστηριότητας</a:t>
                      </a:r>
                    </a:p>
                    <a:p>
                      <a:pPr marL="342900" lvl="0" indent="-342900" algn="just">
                        <a:spcAft>
                          <a:spcPts val="0"/>
                        </a:spcAft>
                        <a:buFont typeface="Symbol" panose="05050102010706020507" pitchFamily="18" charset="2"/>
                        <a:buChar char=""/>
                      </a:pPr>
                      <a:r>
                        <a:rPr lang="el-GR" sz="2400" dirty="0">
                          <a:effectLst/>
                        </a:rPr>
                        <a:t>Βίντεο </a:t>
                      </a:r>
                      <a:r>
                        <a:rPr lang="en-US" sz="2400" dirty="0">
                          <a:effectLst/>
                        </a:rPr>
                        <a:t>(</a:t>
                      </a:r>
                      <a:r>
                        <a:rPr lang="el-GR" sz="2400" dirty="0">
                          <a:effectLst/>
                        </a:rPr>
                        <a:t>π</a:t>
                      </a:r>
                      <a:r>
                        <a:rPr lang="en-US" sz="2400" dirty="0">
                          <a:effectLst/>
                        </a:rPr>
                        <a:t>.</a:t>
                      </a:r>
                      <a:r>
                        <a:rPr lang="el-GR" sz="2400" dirty="0">
                          <a:effectLst/>
                        </a:rPr>
                        <a:t>χ</a:t>
                      </a:r>
                      <a:r>
                        <a:rPr lang="en-US" sz="2400" dirty="0">
                          <a:effectLst/>
                        </a:rPr>
                        <a:t>. video – modelling)</a:t>
                      </a:r>
                      <a:endParaRPr lang="el-GR" sz="2400" dirty="0">
                        <a:effectLst/>
                      </a:endParaRPr>
                    </a:p>
                    <a:p>
                      <a:pPr marL="342900" lvl="0" indent="-342900" algn="just">
                        <a:spcAft>
                          <a:spcPts val="0"/>
                        </a:spcAft>
                        <a:buFont typeface="Symbol" panose="05050102010706020507" pitchFamily="18" charset="2"/>
                        <a:buChar char=""/>
                      </a:pPr>
                      <a:r>
                        <a:rPr lang="el-GR" sz="2400" dirty="0">
                          <a:effectLst/>
                        </a:rPr>
                        <a:t>Χρήση ανθεκτικών υλικών ώστε να απαιτείται ελάχιστη προσπάθεια (ειδικά για τους μαθητές προσχολικής ηλικίας)</a:t>
                      </a:r>
                    </a:p>
                    <a:p>
                      <a:pPr marL="342900" lvl="0" indent="-342900" algn="just">
                        <a:spcAft>
                          <a:spcPts val="0"/>
                        </a:spcAft>
                        <a:buFont typeface="Symbol" panose="05050102010706020507" pitchFamily="18" charset="2"/>
                        <a:buChar char=""/>
                      </a:pPr>
                      <a:r>
                        <a:rPr lang="el-GR" sz="2400" dirty="0">
                          <a:effectLst/>
                        </a:rPr>
                        <a:t>Χρήση ειδικού κατασκευαστικού υλικού (π.χ. </a:t>
                      </a:r>
                      <a:r>
                        <a:rPr lang="en-US" sz="2400" dirty="0">
                          <a:effectLst/>
                        </a:rPr>
                        <a:t>l</a:t>
                      </a:r>
                      <a:r>
                        <a:rPr lang="el-GR" sz="2400" dirty="0" err="1">
                          <a:effectLst/>
                        </a:rPr>
                        <a:t>ego</a:t>
                      </a:r>
                      <a:r>
                        <a:rPr lang="el-GR" sz="2400" dirty="0">
                          <a:effectLst/>
                        </a:rPr>
                        <a:t>) για μοναχικό ή συνεργατικό παιχνίδι</a:t>
                      </a:r>
                    </a:p>
                    <a:p>
                      <a:pPr marL="342900" lvl="0" indent="-342900" algn="just">
                        <a:spcAft>
                          <a:spcPts val="0"/>
                        </a:spcAft>
                        <a:buFont typeface="Symbol" panose="05050102010706020507" pitchFamily="18" charset="2"/>
                        <a:buChar char=""/>
                      </a:pPr>
                      <a:r>
                        <a:rPr lang="el-GR" sz="2400" dirty="0">
                          <a:effectLst/>
                        </a:rPr>
                        <a:t>Συστήματα εναλλακτικής επικοινωνίας (π.χ. </a:t>
                      </a:r>
                      <a:r>
                        <a:rPr lang="en-US" sz="2400" dirty="0">
                          <a:effectLst/>
                        </a:rPr>
                        <a:t>PECS</a:t>
                      </a:r>
                      <a:r>
                        <a:rPr lang="el-GR" sz="2400" dirty="0">
                          <a:effectLst/>
                        </a:rPr>
                        <a:t>)</a:t>
                      </a:r>
                    </a:p>
                    <a:p>
                      <a:pPr marL="457200" algn="just">
                        <a:spcAft>
                          <a:spcPts val="0"/>
                        </a:spcAft>
                      </a:pPr>
                      <a:r>
                        <a:rPr lang="el-GR" sz="2400" dirty="0">
                          <a:effectLst/>
                        </a:rPr>
                        <a:t> </a:t>
                      </a:r>
                    </a:p>
                  </a:txBody>
                  <a:tcPr marL="17375" marR="17375" marT="0" marB="0" anchor="ctr"/>
                </a:tc>
                <a:extLst>
                  <a:ext uri="{0D108BD9-81ED-4DB2-BD59-A6C34878D82A}">
                    <a16:rowId xmlns:a16="http://schemas.microsoft.com/office/drawing/2014/main" xmlns="" val="728411134"/>
                  </a:ext>
                </a:extLst>
              </a:tr>
            </a:tbl>
          </a:graphicData>
        </a:graphic>
      </p:graphicFrame>
      <p:sp>
        <p:nvSpPr>
          <p:cNvPr id="2" name="Ορθογώνιο 1"/>
          <p:cNvSpPr/>
          <p:nvPr/>
        </p:nvSpPr>
        <p:spPr>
          <a:xfrm>
            <a:off x="4102241" y="556268"/>
            <a:ext cx="4248472"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spcAft>
                <a:spcPts val="0"/>
              </a:spcAft>
            </a:pPr>
            <a:r>
              <a:rPr lang="el-GR" sz="2400" b="1" dirty="0"/>
              <a:t>ΕΚΠΑΙΔΕΥΤΙΚΟ ΥΛΙΚΟ/ΕΡΓΑΛΕΙΑ</a:t>
            </a:r>
          </a:p>
        </p:txBody>
      </p:sp>
      <p:pic>
        <p:nvPicPr>
          <p:cNvPr id="5" name="Εικόνα 23" descr="Image result for clip art not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3587" y="3124092"/>
            <a:ext cx="438150" cy="5603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0448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βάλ 7"/>
          <p:cNvSpPr/>
          <p:nvPr/>
        </p:nvSpPr>
        <p:spPr>
          <a:xfrm>
            <a:off x="216885" y="1161535"/>
            <a:ext cx="1057275" cy="4485503"/>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ΔΙΑΤΑΡΑΧΕΣ ΑΥΤΙΣΤΙΚΟΥ ΦΑΣΜΑΤΟΣ – (ΔΑΦ</a:t>
            </a:r>
            <a:r>
              <a:rPr lang="el-GR" sz="2400" b="1" cap="all">
                <a:solidFill>
                  <a:srgbClr val="000000"/>
                </a:solidFill>
                <a:effectLst/>
                <a:latin typeface="Calibri" panose="020F0502020204030204" pitchFamily="34" charset="0"/>
                <a:ea typeface="Meiryo"/>
                <a:cs typeface="Times New Roman" panose="02020603050405020304" pitchFamily="18" charset="0"/>
              </a:rPr>
              <a:t>)</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xmlns="" val="1775884051"/>
              </p:ext>
            </p:extLst>
          </p:nvPr>
        </p:nvGraphicFramePr>
        <p:xfrm>
          <a:off x="2028139" y="1252581"/>
          <a:ext cx="9747850" cy="5181600"/>
        </p:xfrm>
        <a:graphic>
          <a:graphicData uri="http://schemas.openxmlformats.org/drawingml/2006/table">
            <a:tbl>
              <a:tblPr>
                <a:tableStyleId>{5C22544A-7EE6-4342-B048-85BDC9FD1C3A}</a:tableStyleId>
              </a:tblPr>
              <a:tblGrid>
                <a:gridCol w="9747850">
                  <a:extLst>
                    <a:ext uri="{9D8B030D-6E8A-4147-A177-3AD203B41FA5}">
                      <a16:colId xmlns:a16="http://schemas.microsoft.com/office/drawing/2014/main" xmlns="" val="930681728"/>
                    </a:ext>
                  </a:extLst>
                </a:gridCol>
              </a:tblGrid>
              <a:tr h="4351338">
                <a:tc>
                  <a:txBody>
                    <a:bodyPr/>
                    <a:lstStyle/>
                    <a:p>
                      <a:pPr marL="457200" algn="just">
                        <a:spcAft>
                          <a:spcPts val="0"/>
                        </a:spcAft>
                      </a:pPr>
                      <a:r>
                        <a:rPr lang="el-GR" sz="2000" dirty="0">
                          <a:effectLst/>
                        </a:rPr>
                        <a:t> </a:t>
                      </a:r>
                    </a:p>
                    <a:p>
                      <a:pPr algn="ctr">
                        <a:spcAft>
                          <a:spcPts val="0"/>
                        </a:spcAft>
                      </a:pPr>
                      <a:r>
                        <a:rPr lang="el-GR" sz="2000" b="1" i="1" dirty="0" smtClean="0">
                          <a:effectLst/>
                        </a:rPr>
                        <a:t>«</a:t>
                      </a:r>
                      <a:r>
                        <a:rPr lang="el-GR" sz="2000" b="1" i="1" dirty="0">
                          <a:effectLst/>
                        </a:rPr>
                        <a:t>Οι πρακτικές &amp; τεχνικές διδασκαλίες αποτελούν γέφυρες για την ανάπτυξη δεξιοτήτων»</a:t>
                      </a:r>
                    </a:p>
                    <a:p>
                      <a:pPr marL="228600" algn="just">
                        <a:spcAft>
                          <a:spcPts val="0"/>
                        </a:spcAft>
                      </a:pPr>
                      <a:r>
                        <a:rPr lang="el-GR" sz="2000" b="0" i="1" dirty="0">
                          <a:effectLst/>
                        </a:rPr>
                        <a:t>Οι πρακτικές και τεχνικές διδασκαλίας που αφορούν στην εκπαίδευση παιδιών με αυτισμό συνεχώς διαφοροποιούνται με βάση τη βελτίωση των διαγνωστικών κριτηρίων, την έγκαιρη και πρώιμη ανίχνευση, και την αποδοχή και χρήση του όρου «αυτιστικό φάσμα»</a:t>
                      </a:r>
                    </a:p>
                    <a:p>
                      <a:pPr marL="228600" algn="just">
                        <a:spcAft>
                          <a:spcPts val="0"/>
                        </a:spcAft>
                      </a:pPr>
                      <a:r>
                        <a:rPr lang="el-GR" sz="2000" dirty="0">
                          <a:effectLst/>
                        </a:rPr>
                        <a:t> </a:t>
                      </a:r>
                    </a:p>
                    <a:p>
                      <a:pPr marL="342900" lvl="0" indent="-342900" algn="just">
                        <a:spcAft>
                          <a:spcPts val="0"/>
                        </a:spcAft>
                        <a:buFont typeface="Symbol" panose="05050102010706020507" pitchFamily="18" charset="2"/>
                        <a:buChar char=""/>
                      </a:pPr>
                      <a:r>
                        <a:rPr lang="el-GR" sz="2000" dirty="0">
                          <a:effectLst/>
                        </a:rPr>
                        <a:t>Δομημένη διδασκαλία (π.χ. TEACCH)</a:t>
                      </a:r>
                    </a:p>
                    <a:p>
                      <a:pPr marL="342900" lvl="0" indent="-342900" algn="just">
                        <a:spcAft>
                          <a:spcPts val="0"/>
                        </a:spcAft>
                        <a:buFont typeface="Symbol" panose="05050102010706020507" pitchFamily="18" charset="2"/>
                        <a:buChar char=""/>
                      </a:pPr>
                      <a:r>
                        <a:rPr lang="el-GR" sz="2000" dirty="0">
                          <a:effectLst/>
                        </a:rPr>
                        <a:t>Άμεση διδασκαλία</a:t>
                      </a:r>
                    </a:p>
                    <a:p>
                      <a:pPr marL="342900" lvl="0" indent="-342900" algn="just">
                        <a:spcAft>
                          <a:spcPts val="0"/>
                        </a:spcAft>
                        <a:buFont typeface="Symbol" panose="05050102010706020507" pitchFamily="18" charset="2"/>
                        <a:buChar char=""/>
                      </a:pPr>
                      <a:r>
                        <a:rPr lang="el-GR" sz="2000" dirty="0">
                          <a:effectLst/>
                        </a:rPr>
                        <a:t>Συστηματική διδασκαλία</a:t>
                      </a:r>
                    </a:p>
                    <a:p>
                      <a:pPr marL="342900" lvl="0" indent="-342900" algn="just">
                        <a:spcAft>
                          <a:spcPts val="0"/>
                        </a:spcAft>
                        <a:buFont typeface="Symbol" panose="05050102010706020507" pitchFamily="18" charset="2"/>
                        <a:buChar char=""/>
                      </a:pPr>
                      <a:r>
                        <a:rPr lang="el-GR" sz="2000" dirty="0">
                          <a:effectLst/>
                        </a:rPr>
                        <a:t>Χρήση  κοινωνικών ιστοριών</a:t>
                      </a:r>
                    </a:p>
                    <a:p>
                      <a:pPr marL="342900" lvl="0" indent="-342900" algn="just">
                        <a:spcAft>
                          <a:spcPts val="0"/>
                        </a:spcAft>
                        <a:buFont typeface="Symbol" panose="05050102010706020507" pitchFamily="18" charset="2"/>
                        <a:buChar char=""/>
                      </a:pPr>
                      <a:r>
                        <a:rPr lang="el-GR" sz="2000" dirty="0" err="1">
                          <a:effectLst/>
                        </a:rPr>
                        <a:t>Οπτικοποίηση</a:t>
                      </a:r>
                      <a:r>
                        <a:rPr lang="el-GR" sz="2000" dirty="0">
                          <a:effectLst/>
                        </a:rPr>
                        <a:t> στόχου και περιεχομένου του μαθήματος με ανάρτηση στο οπτικό πεδίο του παιδιού</a:t>
                      </a:r>
                    </a:p>
                    <a:p>
                      <a:pPr marL="342900" lvl="0" indent="-342900" algn="just">
                        <a:spcAft>
                          <a:spcPts val="0"/>
                        </a:spcAft>
                        <a:buFont typeface="Symbol" panose="05050102010706020507" pitchFamily="18" charset="2"/>
                        <a:buChar char=""/>
                      </a:pPr>
                      <a:r>
                        <a:rPr lang="el-GR" sz="2000" dirty="0">
                          <a:effectLst/>
                        </a:rPr>
                        <a:t>Διαβάθμιση των εργασιών αναλόγως με το επίπεδο του παιδιού</a:t>
                      </a:r>
                    </a:p>
                    <a:p>
                      <a:pPr marL="342900" lvl="0" indent="-342900" algn="just">
                        <a:spcAft>
                          <a:spcPts val="0"/>
                        </a:spcAft>
                        <a:buFont typeface="Symbol" panose="05050102010706020507" pitchFamily="18" charset="2"/>
                        <a:buChar char=""/>
                      </a:pPr>
                      <a:r>
                        <a:rPr lang="el-GR" sz="2000" dirty="0">
                          <a:effectLst/>
                        </a:rPr>
                        <a:t>Ανάλυση δραστηριοτήτων σε μικρότερες, χρησιμοποιώντας τη μέθοδο της παρουσίασης και της μίμησης – μίμηση Τμηματική ανάλυση μεγάλων κειμένων με συστηματική αποφυγή σύνθετων διατυπώσεων και ερωτήσεων</a:t>
                      </a:r>
                    </a:p>
                    <a:p>
                      <a:pPr marL="342900" lvl="0" indent="-342900" algn="just">
                        <a:spcAft>
                          <a:spcPts val="0"/>
                        </a:spcAft>
                        <a:buFont typeface="Symbol" panose="05050102010706020507" pitchFamily="18" charset="2"/>
                        <a:buChar char=""/>
                      </a:pPr>
                      <a:r>
                        <a:rPr lang="el-GR" sz="2000" dirty="0">
                          <a:effectLst/>
                        </a:rPr>
                        <a:t>Δημιουργία δικτύων συνομηλίκων (π.χ. κύκλος των φίλων, διδασκαλία συνομηλίκων</a:t>
                      </a:r>
                      <a:r>
                        <a:rPr lang="el-GR" sz="2000" dirty="0" smtClean="0">
                          <a:effectLst/>
                        </a:rPr>
                        <a:t>)</a:t>
                      </a:r>
                      <a:r>
                        <a:rPr lang="el-GR" sz="2000" dirty="0">
                          <a:effectLst/>
                        </a:rPr>
                        <a:t> </a:t>
                      </a:r>
                    </a:p>
                  </a:txBody>
                  <a:tcPr marL="17375" marR="17375" marT="0" marB="0" anchor="ctr"/>
                </a:tc>
                <a:extLst>
                  <a:ext uri="{0D108BD9-81ED-4DB2-BD59-A6C34878D82A}">
                    <a16:rowId xmlns:a16="http://schemas.microsoft.com/office/drawing/2014/main" xmlns="" val="728411134"/>
                  </a:ext>
                </a:extLst>
              </a:tr>
            </a:tbl>
          </a:graphicData>
        </a:graphic>
      </p:graphicFrame>
      <p:sp>
        <p:nvSpPr>
          <p:cNvPr id="2" name="Ορθογώνιο 1"/>
          <p:cNvSpPr/>
          <p:nvPr/>
        </p:nvSpPr>
        <p:spPr>
          <a:xfrm>
            <a:off x="3174725" y="432571"/>
            <a:ext cx="5290359"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spcAft>
                <a:spcPts val="0"/>
              </a:spcAft>
            </a:pPr>
            <a:r>
              <a:rPr lang="el-GR" sz="2400" b="1" dirty="0"/>
              <a:t>ΔΙΔΑΚΤΙΚΕΣ ΠΡΟΣΕΓΓΙΣΕΙΣ </a:t>
            </a:r>
            <a:r>
              <a:rPr lang="el-GR" sz="2400" b="1" dirty="0" smtClean="0"/>
              <a:t>– ΠΡΑΚΤΙΚΕΣ</a:t>
            </a:r>
            <a:r>
              <a:rPr lang="en-US" sz="2400" b="1" dirty="0" smtClean="0"/>
              <a:t> I</a:t>
            </a:r>
            <a:endParaRPr lang="el-GR" sz="2400" b="1" dirty="0"/>
          </a:p>
        </p:txBody>
      </p:sp>
      <p:pic>
        <p:nvPicPr>
          <p:cNvPr id="5" name="Εικόνα 25" descr="Image result for a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4443" y="2923226"/>
            <a:ext cx="633413" cy="633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5051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βάλ 7"/>
          <p:cNvSpPr/>
          <p:nvPr/>
        </p:nvSpPr>
        <p:spPr>
          <a:xfrm>
            <a:off x="216885" y="1161535"/>
            <a:ext cx="1057275" cy="4485503"/>
          </a:xfrm>
          <a:prstGeom prst="ellipse">
            <a:avLst/>
          </a:prstGeom>
          <a:ln/>
        </p:spPr>
        <p:style>
          <a:lnRef idx="1">
            <a:schemeClr val="accent4"/>
          </a:lnRef>
          <a:fillRef idx="2">
            <a:schemeClr val="accent4"/>
          </a:fillRef>
          <a:effectRef idx="1">
            <a:schemeClr val="accent4"/>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ΔΙΑΤΑΡΑΧΕΣ ΑΥΤΙΣΤΙΚΟΥ ΦΑΣΜΑΤΟΣ – (ΔΑΦ</a:t>
            </a:r>
            <a:r>
              <a:rPr lang="el-GR" sz="2400" b="1" cap="all">
                <a:solidFill>
                  <a:srgbClr val="000000"/>
                </a:solidFill>
                <a:effectLst/>
                <a:latin typeface="Calibri" panose="020F0502020204030204" pitchFamily="34" charset="0"/>
                <a:ea typeface="Meiryo"/>
                <a:cs typeface="Times New Roman" panose="02020603050405020304" pitchFamily="18" charset="0"/>
              </a:rPr>
              <a:t>)</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xmlns="" val="384097654"/>
              </p:ext>
            </p:extLst>
          </p:nvPr>
        </p:nvGraphicFramePr>
        <p:xfrm>
          <a:off x="2224217" y="1228617"/>
          <a:ext cx="8711514" cy="4351338"/>
        </p:xfrm>
        <a:graphic>
          <a:graphicData uri="http://schemas.openxmlformats.org/drawingml/2006/table">
            <a:tbl>
              <a:tblPr>
                <a:tableStyleId>{5C22544A-7EE6-4342-B048-85BDC9FD1C3A}</a:tableStyleId>
              </a:tblPr>
              <a:tblGrid>
                <a:gridCol w="8711514">
                  <a:extLst>
                    <a:ext uri="{9D8B030D-6E8A-4147-A177-3AD203B41FA5}">
                      <a16:colId xmlns:a16="http://schemas.microsoft.com/office/drawing/2014/main" xmlns="" val="930681728"/>
                    </a:ext>
                  </a:extLst>
                </a:gridCol>
              </a:tblGrid>
              <a:tr h="4351338">
                <a:tc>
                  <a:txBody>
                    <a:bodyPr/>
                    <a:lstStyle/>
                    <a:p>
                      <a:pPr marL="457200" algn="just">
                        <a:spcAft>
                          <a:spcPts val="0"/>
                        </a:spcAft>
                      </a:pPr>
                      <a:endParaRPr lang="el-GR" sz="2400" dirty="0">
                        <a:effectLst/>
                      </a:endParaRPr>
                    </a:p>
                    <a:p>
                      <a:pPr marL="228600" algn="ctr">
                        <a:spcAft>
                          <a:spcPts val="0"/>
                        </a:spcAft>
                      </a:pPr>
                      <a:r>
                        <a:rPr lang="el-GR" sz="2400" b="1" i="1" dirty="0">
                          <a:effectLst/>
                        </a:rPr>
                        <a:t>Οι δεξιότητες που έχουν ένα «ειδικό βάρος» στο πεδίο των ΔΑΦ συνήθως είναι:</a:t>
                      </a:r>
                    </a:p>
                    <a:p>
                      <a:pPr marL="457200" algn="just">
                        <a:spcAft>
                          <a:spcPts val="0"/>
                        </a:spcAft>
                      </a:pPr>
                      <a:r>
                        <a:rPr lang="el-GR" sz="2400" dirty="0">
                          <a:effectLst/>
                        </a:rPr>
                        <a:t> </a:t>
                      </a:r>
                    </a:p>
                    <a:p>
                      <a:pPr marL="342900" lvl="0" indent="-342900" algn="just">
                        <a:spcAft>
                          <a:spcPts val="0"/>
                        </a:spcAft>
                        <a:buFont typeface="Symbol" panose="05050102010706020507" pitchFamily="18" charset="2"/>
                        <a:buChar char=""/>
                      </a:pPr>
                      <a:r>
                        <a:rPr lang="el-GR" sz="2400" dirty="0">
                          <a:effectLst/>
                        </a:rPr>
                        <a:t>Κοινωνικές δεξιότητες</a:t>
                      </a:r>
                    </a:p>
                    <a:p>
                      <a:pPr marL="342900" lvl="0" indent="-342900" algn="just">
                        <a:spcAft>
                          <a:spcPts val="0"/>
                        </a:spcAft>
                        <a:buFont typeface="Symbol" panose="05050102010706020507" pitchFamily="18" charset="2"/>
                        <a:buChar char=""/>
                      </a:pPr>
                      <a:r>
                        <a:rPr lang="el-GR" sz="2400" dirty="0">
                          <a:effectLst/>
                        </a:rPr>
                        <a:t>Επικοινωνιακές δεξιότητες (π.χ. δεξιότητες διαλόγου)</a:t>
                      </a:r>
                    </a:p>
                    <a:p>
                      <a:pPr marL="342900" lvl="0" indent="-342900" algn="just">
                        <a:spcAft>
                          <a:spcPts val="0"/>
                        </a:spcAft>
                        <a:buFont typeface="Symbol" panose="05050102010706020507" pitchFamily="18" charset="2"/>
                        <a:buChar char=""/>
                      </a:pPr>
                      <a:r>
                        <a:rPr lang="el-GR" sz="2400" dirty="0">
                          <a:effectLst/>
                        </a:rPr>
                        <a:t>Δεξιότητες συναισθηματικής νοημοσύνης (π. χ. διαχείριση συναισθημάτων, ενσυναίσθηση)</a:t>
                      </a:r>
                    </a:p>
                    <a:p>
                      <a:pPr marL="342900" lvl="0" indent="-342900" algn="just">
                        <a:spcAft>
                          <a:spcPts val="0"/>
                        </a:spcAft>
                        <a:buFont typeface="Symbol" panose="05050102010706020507" pitchFamily="18" charset="2"/>
                        <a:buChar char=""/>
                      </a:pPr>
                      <a:r>
                        <a:rPr lang="el-GR" sz="2400" dirty="0">
                          <a:effectLst/>
                        </a:rPr>
                        <a:t>Δεξιότητες επίλυσης προβλημάτων (π, χ. λήψη αποφάσεων σε πρόβλημα, σε μια διαφωνία, κλπ.)</a:t>
                      </a:r>
                    </a:p>
                    <a:p>
                      <a:pPr algn="just">
                        <a:spcAft>
                          <a:spcPts val="0"/>
                        </a:spcAft>
                      </a:pPr>
                      <a:r>
                        <a:rPr lang="el-GR" sz="2400" dirty="0">
                          <a:effectLst/>
                        </a:rPr>
                        <a:t> </a:t>
                      </a:r>
                      <a:endParaRPr lang="el-GR" sz="2400" dirty="0">
                        <a:effectLst/>
                        <a:latin typeface="Tahoma" panose="020B0604030504040204" pitchFamily="34" charset="0"/>
                        <a:ea typeface="Meiryo"/>
                        <a:cs typeface="Times New Roman" panose="02020603050405020304" pitchFamily="18" charset="0"/>
                      </a:endParaRPr>
                    </a:p>
                  </a:txBody>
                  <a:tcPr marL="17375" marR="17375" marT="0" marB="0" anchor="ctr"/>
                </a:tc>
                <a:extLst>
                  <a:ext uri="{0D108BD9-81ED-4DB2-BD59-A6C34878D82A}">
                    <a16:rowId xmlns:a16="http://schemas.microsoft.com/office/drawing/2014/main" xmlns="" val="728411134"/>
                  </a:ext>
                </a:extLst>
              </a:tr>
            </a:tbl>
          </a:graphicData>
        </a:graphic>
      </p:graphicFrame>
      <p:sp>
        <p:nvSpPr>
          <p:cNvPr id="2" name="Ορθογώνιο 1"/>
          <p:cNvSpPr/>
          <p:nvPr/>
        </p:nvSpPr>
        <p:spPr>
          <a:xfrm>
            <a:off x="3096779" y="580852"/>
            <a:ext cx="5372112"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spcAft>
                <a:spcPts val="0"/>
              </a:spcAft>
            </a:pPr>
            <a:r>
              <a:rPr lang="el-GR" sz="2400" b="1" dirty="0"/>
              <a:t>ΔΙΔΑΚΤΙΚΕΣ ΠΡΟΣΕΓΓΙΣΕΙΣ </a:t>
            </a:r>
            <a:r>
              <a:rPr lang="el-GR" sz="2400" b="1" dirty="0" smtClean="0"/>
              <a:t>– ΠΡΑΚΤΙΚΕΣ</a:t>
            </a:r>
            <a:r>
              <a:rPr lang="en-US" sz="2400" b="1" dirty="0" smtClean="0"/>
              <a:t> II</a:t>
            </a:r>
            <a:endParaRPr lang="el-GR" sz="2400" b="1" dirty="0"/>
          </a:p>
        </p:txBody>
      </p:sp>
      <p:pic>
        <p:nvPicPr>
          <p:cNvPr id="5" name="Εικόνα 25" descr="Image result for a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4443" y="2923226"/>
            <a:ext cx="633413" cy="633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581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βάλ 7"/>
          <p:cNvSpPr/>
          <p:nvPr/>
        </p:nvSpPr>
        <p:spPr>
          <a:xfrm>
            <a:off x="169519" y="1441474"/>
            <a:ext cx="904875" cy="3550655"/>
          </a:xfrm>
          <a:prstGeom prst="ellipse">
            <a:avLst/>
          </a:prstGeom>
          <a:ln/>
        </p:spPr>
        <p:style>
          <a:lnRef idx="1">
            <a:schemeClr val="accent2"/>
          </a:lnRef>
          <a:fillRef idx="2">
            <a:schemeClr val="accent2"/>
          </a:fillRef>
          <a:effectRef idx="1">
            <a:schemeClr val="accent2"/>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000" b="1" u="sng" cap="all">
                <a:solidFill>
                  <a:srgbClr val="000000"/>
                </a:solidFill>
                <a:effectLst/>
                <a:latin typeface="Calibri" panose="020F0502020204030204" pitchFamily="34" charset="0"/>
                <a:ea typeface="Meiryo"/>
                <a:cs typeface="Times New Roman" panose="02020603050405020304" pitchFamily="18" charset="0"/>
              </a:rPr>
              <a:t>ΝΟΗΤΙΚΗ ΚΑΘΥΣΤΕΡΗΣΗ – (ΝΚ</a:t>
            </a:r>
            <a:r>
              <a:rPr lang="el-GR" sz="2000" b="1" cap="all">
                <a:solidFill>
                  <a:srgbClr val="000000"/>
                </a:solidFill>
                <a:effectLst/>
                <a:latin typeface="Calibri" panose="020F0502020204030204" pitchFamily="34" charset="0"/>
                <a:ea typeface="Meiryo"/>
                <a:cs typeface="Times New Roman" panose="02020603050405020304" pitchFamily="18" charset="0"/>
              </a:rPr>
              <a:t>)</a:t>
            </a:r>
            <a:endParaRPr lang="el-GR" sz="2000" cap="all">
              <a:solidFill>
                <a:srgbClr val="000000"/>
              </a:solidFill>
              <a:effectLst/>
              <a:latin typeface="Tahoma" panose="020B0604030504040204" pitchFamily="34" charset="0"/>
              <a:ea typeface="Meiryo"/>
              <a:cs typeface="Times New Roman" panose="02020603050405020304" pitchFamily="18" charset="0"/>
            </a:endParaRPr>
          </a:p>
        </p:txBody>
      </p:sp>
      <p:pic>
        <p:nvPicPr>
          <p:cNvPr id="9" name="Εικόνα 8"/>
          <p:cNvPicPr/>
          <p:nvPr/>
        </p:nvPicPr>
        <p:blipFill>
          <a:blip r:embed="rId2">
            <a:extLst>
              <a:ext uri="{28A0092B-C50C-407E-A947-70E740481C1C}">
                <a14:useLocalDpi xmlns:a14="http://schemas.microsoft.com/office/drawing/2010/main" xmlns="" val="0"/>
              </a:ext>
            </a:extLst>
          </a:blip>
          <a:srcRect/>
          <a:stretch>
            <a:fillRect/>
          </a:stretch>
        </p:blipFill>
        <p:spPr bwMode="auto">
          <a:xfrm>
            <a:off x="1074394" y="3018729"/>
            <a:ext cx="588010" cy="573405"/>
          </a:xfrm>
          <a:prstGeom prst="rect">
            <a:avLst/>
          </a:prstGeom>
          <a:noFill/>
          <a:ln>
            <a:noFill/>
          </a:ln>
        </p:spPr>
      </p:pic>
      <p:graphicFrame>
        <p:nvGraphicFramePr>
          <p:cNvPr id="4" name="Πίνακας 3"/>
          <p:cNvGraphicFramePr>
            <a:graphicFrameLocks noGrp="1"/>
          </p:cNvGraphicFramePr>
          <p:nvPr>
            <p:extLst>
              <p:ext uri="{D42A27DB-BD31-4B8C-83A1-F6EECF244321}">
                <p14:modId xmlns:p14="http://schemas.microsoft.com/office/powerpoint/2010/main" xmlns="" val="3666189351"/>
              </p:ext>
            </p:extLst>
          </p:nvPr>
        </p:nvGraphicFramePr>
        <p:xfrm>
          <a:off x="1853513" y="1441474"/>
          <a:ext cx="9675341" cy="4754880"/>
        </p:xfrm>
        <a:graphic>
          <a:graphicData uri="http://schemas.openxmlformats.org/drawingml/2006/table">
            <a:tbl>
              <a:tblPr>
                <a:tableStyleId>{5C22544A-7EE6-4342-B048-85BDC9FD1C3A}</a:tableStyleId>
              </a:tblPr>
              <a:tblGrid>
                <a:gridCol w="9675341">
                  <a:extLst>
                    <a:ext uri="{9D8B030D-6E8A-4147-A177-3AD203B41FA5}">
                      <a16:colId xmlns:a16="http://schemas.microsoft.com/office/drawing/2014/main" xmlns="" val="2121524289"/>
                    </a:ext>
                  </a:extLst>
                </a:gridCol>
              </a:tblGrid>
              <a:tr h="4351338">
                <a:tc>
                  <a:txBody>
                    <a:bodyPr/>
                    <a:lstStyle/>
                    <a:p>
                      <a:pPr algn="ctr">
                        <a:spcAft>
                          <a:spcPts val="0"/>
                        </a:spcAft>
                      </a:pPr>
                      <a:r>
                        <a:rPr lang="el-GR" sz="2400" dirty="0">
                          <a:effectLst/>
                        </a:rPr>
                        <a:t> </a:t>
                      </a:r>
                      <a:r>
                        <a:rPr lang="el-GR" sz="2400" b="1" i="1" dirty="0" smtClean="0">
                          <a:effectLst/>
                        </a:rPr>
                        <a:t> «</a:t>
                      </a:r>
                      <a:r>
                        <a:rPr lang="el-GR" sz="2400" b="1" i="1" dirty="0">
                          <a:effectLst/>
                        </a:rPr>
                        <a:t>Επισημαίνονται τα χαρακτηριστικά των Ατόμων με ΝΚ, χωρίς να  θυσιάζεται η ετερογένεια και να υποβαθμίζεται η ετερότητα»</a:t>
                      </a:r>
                    </a:p>
                    <a:p>
                      <a:pPr algn="ctr">
                        <a:spcAft>
                          <a:spcPts val="0"/>
                        </a:spcAft>
                      </a:pPr>
                      <a:r>
                        <a:rPr lang="el-GR" sz="2400" dirty="0">
                          <a:effectLst/>
                        </a:rPr>
                        <a:t> </a:t>
                      </a:r>
                    </a:p>
                    <a:p>
                      <a:pPr marL="342900" lvl="0" indent="-342900">
                        <a:spcAft>
                          <a:spcPts val="0"/>
                        </a:spcAft>
                        <a:buFont typeface="Symbol" panose="05050102010706020507" pitchFamily="18" charset="2"/>
                        <a:buChar char=""/>
                      </a:pPr>
                      <a:r>
                        <a:rPr lang="el-GR" sz="2400" dirty="0">
                          <a:effectLst/>
                        </a:rPr>
                        <a:t>Περιορισμοί στη μνήμη και στην αντίληψη</a:t>
                      </a:r>
                    </a:p>
                    <a:p>
                      <a:pPr marL="342900" lvl="0" indent="-342900">
                        <a:spcAft>
                          <a:spcPts val="0"/>
                        </a:spcAft>
                        <a:buFont typeface="Symbol" panose="05050102010706020507" pitchFamily="18" charset="2"/>
                        <a:buChar char=""/>
                      </a:pPr>
                      <a:r>
                        <a:rPr lang="el-GR" sz="2400" dirty="0">
                          <a:effectLst/>
                        </a:rPr>
                        <a:t>Μειωμένη συγκέντρωση της προσοχής</a:t>
                      </a:r>
                    </a:p>
                    <a:p>
                      <a:pPr marL="342900" lvl="0" indent="-342900">
                        <a:spcAft>
                          <a:spcPts val="0"/>
                        </a:spcAft>
                        <a:buFont typeface="Symbol" panose="05050102010706020507" pitchFamily="18" charset="2"/>
                        <a:buChar char=""/>
                      </a:pPr>
                      <a:r>
                        <a:rPr lang="el-GR" sz="2400" dirty="0">
                          <a:effectLst/>
                        </a:rPr>
                        <a:t>Περιορισμοί στην επεξεργασία των πληροφοριών και στη γενίκευση της γνώσης </a:t>
                      </a:r>
                    </a:p>
                    <a:p>
                      <a:pPr marL="342900" lvl="0" indent="-342900">
                        <a:spcAft>
                          <a:spcPts val="0"/>
                        </a:spcAft>
                        <a:buFont typeface="Symbol" panose="05050102010706020507" pitchFamily="18" charset="2"/>
                        <a:buChar char=""/>
                      </a:pPr>
                      <a:r>
                        <a:rPr lang="el-GR" sz="2400" dirty="0">
                          <a:effectLst/>
                        </a:rPr>
                        <a:t>Δυσκολίες στον τομέα της επικοινωνίας</a:t>
                      </a:r>
                    </a:p>
                    <a:p>
                      <a:pPr marL="342900" lvl="0" indent="-342900">
                        <a:spcAft>
                          <a:spcPts val="0"/>
                        </a:spcAft>
                        <a:buFont typeface="Symbol" panose="05050102010706020507" pitchFamily="18" charset="2"/>
                        <a:buChar char=""/>
                      </a:pPr>
                      <a:r>
                        <a:rPr lang="el-GR" sz="2400" dirty="0">
                          <a:effectLst/>
                        </a:rPr>
                        <a:t>Δυσκολίες στην εκτέλεση εντολών και κατανόηση οδηγιών</a:t>
                      </a:r>
                    </a:p>
                    <a:p>
                      <a:pPr marL="342900" lvl="0" indent="-342900">
                        <a:spcAft>
                          <a:spcPts val="0"/>
                        </a:spcAft>
                        <a:buFont typeface="Symbol" panose="05050102010706020507" pitchFamily="18" charset="2"/>
                        <a:buChar char=""/>
                      </a:pPr>
                      <a:r>
                        <a:rPr lang="el-GR" sz="2400" dirty="0">
                          <a:effectLst/>
                        </a:rPr>
                        <a:t>Δυσκολίες στην έκφραση των επιθυμιών και στην επιλογή</a:t>
                      </a:r>
                    </a:p>
                    <a:p>
                      <a:pPr marL="342900" lvl="0" indent="-342900">
                        <a:spcAft>
                          <a:spcPts val="0"/>
                        </a:spcAft>
                        <a:buFont typeface="Symbol" panose="05050102010706020507" pitchFamily="18" charset="2"/>
                        <a:buChar char=""/>
                      </a:pPr>
                      <a:r>
                        <a:rPr lang="el-GR" sz="2400" dirty="0">
                          <a:effectLst/>
                        </a:rPr>
                        <a:t>Δυσκολίες στην αυτορρύθμιση σε σχέση με το περιβάλλον, και στην ανάπτυξη σχέσεων τόσο σε προσωπικό όσο και σε κοινωνικό επίπεδο</a:t>
                      </a:r>
                    </a:p>
                    <a:p>
                      <a:pPr marL="342900" lvl="0" indent="-342900">
                        <a:spcAft>
                          <a:spcPts val="0"/>
                        </a:spcAft>
                        <a:buFont typeface="Symbol" panose="05050102010706020507" pitchFamily="18" charset="2"/>
                        <a:buChar char=""/>
                      </a:pPr>
                      <a:r>
                        <a:rPr lang="el-GR" sz="2400" dirty="0">
                          <a:effectLst/>
                        </a:rPr>
                        <a:t>Δυσκολίες αυτονομίας και καθημερινής διαβίωση  </a:t>
                      </a:r>
                      <a:endParaRPr lang="el-GR" sz="2400" dirty="0">
                        <a:effectLst/>
                        <a:latin typeface="Tahoma" panose="020B0604030504040204" pitchFamily="34" charset="0"/>
                        <a:ea typeface="Meiryo"/>
                        <a:cs typeface="Times New Roman" panose="02020603050405020304" pitchFamily="18" charset="0"/>
                      </a:endParaRPr>
                    </a:p>
                  </a:txBody>
                  <a:tcPr marL="20481" marR="20481" marT="0" marB="0" anchor="ctr"/>
                </a:tc>
                <a:extLst>
                  <a:ext uri="{0D108BD9-81ED-4DB2-BD59-A6C34878D82A}">
                    <a16:rowId xmlns:a16="http://schemas.microsoft.com/office/drawing/2014/main" xmlns="" val="2715645084"/>
                  </a:ext>
                </a:extLst>
              </a:tr>
            </a:tbl>
          </a:graphicData>
        </a:graphic>
      </p:graphicFrame>
      <p:sp>
        <p:nvSpPr>
          <p:cNvPr id="5" name="Ορθογώνιο 4"/>
          <p:cNvSpPr/>
          <p:nvPr/>
        </p:nvSpPr>
        <p:spPr>
          <a:xfrm>
            <a:off x="5084960" y="543997"/>
            <a:ext cx="2730106"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ΧΑΡΑΚΤΗΡΙΣΤΙΚΑ</a:t>
            </a:r>
          </a:p>
        </p:txBody>
      </p:sp>
    </p:spTree>
    <p:extLst>
      <p:ext uri="{BB962C8B-B14F-4D97-AF65-F5344CB8AC3E}">
        <p14:creationId xmlns:p14="http://schemas.microsoft.com/office/powerpoint/2010/main" xmlns="" val="1916567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βάλ 7"/>
          <p:cNvSpPr/>
          <p:nvPr/>
        </p:nvSpPr>
        <p:spPr>
          <a:xfrm>
            <a:off x="169519" y="1441474"/>
            <a:ext cx="904875" cy="3550655"/>
          </a:xfrm>
          <a:prstGeom prst="ellipse">
            <a:avLst/>
          </a:prstGeom>
          <a:ln/>
        </p:spPr>
        <p:style>
          <a:lnRef idx="1">
            <a:schemeClr val="accent2"/>
          </a:lnRef>
          <a:fillRef idx="2">
            <a:schemeClr val="accent2"/>
          </a:fillRef>
          <a:effectRef idx="1">
            <a:schemeClr val="accent2"/>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000" b="1" u="sng" cap="all">
                <a:solidFill>
                  <a:srgbClr val="000000"/>
                </a:solidFill>
                <a:effectLst/>
                <a:latin typeface="Calibri" panose="020F0502020204030204" pitchFamily="34" charset="0"/>
                <a:ea typeface="Meiryo"/>
                <a:cs typeface="Times New Roman" panose="02020603050405020304" pitchFamily="18" charset="0"/>
              </a:rPr>
              <a:t>ΝΟΗΤΙΚΗ ΚΑΘΥΣΤΕΡΗΣΗ – (ΝΚ</a:t>
            </a:r>
            <a:r>
              <a:rPr lang="el-GR" sz="2000" b="1" cap="all">
                <a:solidFill>
                  <a:srgbClr val="000000"/>
                </a:solidFill>
                <a:effectLst/>
                <a:latin typeface="Calibri" panose="020F0502020204030204" pitchFamily="34" charset="0"/>
                <a:ea typeface="Meiryo"/>
                <a:cs typeface="Times New Roman" panose="02020603050405020304" pitchFamily="18" charset="0"/>
              </a:rPr>
              <a:t>)</a:t>
            </a:r>
            <a:endParaRPr lang="el-GR" sz="2000" cap="all">
              <a:solidFill>
                <a:srgbClr val="000000"/>
              </a:solidFill>
              <a:effectLst/>
              <a:latin typeface="Tahoma" panose="020B0604030504040204" pitchFamily="34" charset="0"/>
              <a:ea typeface="Meiryo"/>
              <a:cs typeface="Times New Roman" panose="02020603050405020304" pitchFamily="18"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xmlns="" val="1939085387"/>
              </p:ext>
            </p:extLst>
          </p:nvPr>
        </p:nvGraphicFramePr>
        <p:xfrm>
          <a:off x="1575907" y="1206400"/>
          <a:ext cx="10237153" cy="5120640"/>
        </p:xfrm>
        <a:graphic>
          <a:graphicData uri="http://schemas.openxmlformats.org/drawingml/2006/table">
            <a:tbl>
              <a:tblPr>
                <a:tableStyleId>{5C22544A-7EE6-4342-B048-85BDC9FD1C3A}</a:tableStyleId>
              </a:tblPr>
              <a:tblGrid>
                <a:gridCol w="10237153">
                  <a:extLst>
                    <a:ext uri="{9D8B030D-6E8A-4147-A177-3AD203B41FA5}">
                      <a16:colId xmlns:a16="http://schemas.microsoft.com/office/drawing/2014/main" xmlns="" val="2121524289"/>
                    </a:ext>
                  </a:extLst>
                </a:gridCol>
              </a:tblGrid>
              <a:tr h="4351338">
                <a:tc>
                  <a:txBody>
                    <a:bodyPr/>
                    <a:lstStyle/>
                    <a:p>
                      <a:pPr algn="ctr">
                        <a:spcAft>
                          <a:spcPts val="0"/>
                        </a:spcAft>
                      </a:pPr>
                      <a:r>
                        <a:rPr lang="el-GR" sz="2400" b="1" i="1" dirty="0">
                          <a:effectLst/>
                        </a:rPr>
                        <a:t>  </a:t>
                      </a:r>
                      <a:r>
                        <a:rPr lang="el-GR" sz="2400" b="1" i="1" dirty="0" smtClean="0">
                          <a:effectLst/>
                        </a:rPr>
                        <a:t>«</a:t>
                      </a:r>
                      <a:r>
                        <a:rPr lang="el-GR" sz="2400" b="1" i="1" dirty="0">
                          <a:effectLst/>
                        </a:rPr>
                        <a:t>Η οργάνωση του μαθησιακού περιβάλλοντος για παιδιά με ΝΚ θα πρέπει να λαμβάνει υπόψη τις ατομικές τους ανάγκες σε γνωστικό, </a:t>
                      </a:r>
                      <a:r>
                        <a:rPr lang="el-GR" sz="2400" b="1" i="1" dirty="0" err="1">
                          <a:effectLst/>
                        </a:rPr>
                        <a:t>συμπεριφορικό</a:t>
                      </a:r>
                      <a:r>
                        <a:rPr lang="el-GR" sz="2400" b="1" i="1" dirty="0">
                          <a:effectLst/>
                        </a:rPr>
                        <a:t> και επικοινωνιακό επίπεδο»</a:t>
                      </a:r>
                    </a:p>
                    <a:p>
                      <a:pPr algn="just">
                        <a:spcAft>
                          <a:spcPts val="0"/>
                        </a:spcAft>
                      </a:pPr>
                      <a:r>
                        <a:rPr lang="el-GR" sz="2400" dirty="0">
                          <a:effectLst/>
                        </a:rPr>
                        <a:t> </a:t>
                      </a:r>
                    </a:p>
                    <a:p>
                      <a:pPr marL="342900" lvl="0" indent="-342900" algn="just">
                        <a:spcAft>
                          <a:spcPts val="0"/>
                        </a:spcAft>
                        <a:buFont typeface="Symbol" panose="05050102010706020507" pitchFamily="18" charset="2"/>
                        <a:buChar char=""/>
                      </a:pPr>
                      <a:r>
                        <a:rPr lang="el-GR" sz="2400" dirty="0">
                          <a:effectLst/>
                        </a:rPr>
                        <a:t>Χωροταξική σταθερότητα και λειτουργικότητα - εργονομία (σπίτι, τάξη, σχολείο)</a:t>
                      </a:r>
                    </a:p>
                    <a:p>
                      <a:pPr marL="342900" lvl="0" indent="-342900" algn="just">
                        <a:spcAft>
                          <a:spcPts val="0"/>
                        </a:spcAft>
                        <a:buFont typeface="Symbol" panose="05050102010706020507" pitchFamily="18" charset="2"/>
                        <a:buChar char=""/>
                      </a:pPr>
                      <a:r>
                        <a:rPr lang="el-GR" sz="2400" dirty="0">
                          <a:effectLst/>
                        </a:rPr>
                        <a:t>Οργάνωση χώρων με στόχο συγκεκριμένες δραστηριότητες (π. χ. γωνιά μουσικής, μαγαζάκι, κλπ.)</a:t>
                      </a:r>
                    </a:p>
                    <a:p>
                      <a:pPr marL="342900" lvl="0" indent="-342900" algn="just">
                        <a:spcAft>
                          <a:spcPts val="0"/>
                        </a:spcAft>
                        <a:buFont typeface="Symbol" panose="05050102010706020507" pitchFamily="18" charset="2"/>
                        <a:buChar char=""/>
                      </a:pPr>
                      <a:r>
                        <a:rPr lang="el-GR" sz="2400" dirty="0">
                          <a:effectLst/>
                        </a:rPr>
                        <a:t>Πρόβλεψη χώρων χαλάρωσης (π. χ. </a:t>
                      </a:r>
                      <a:r>
                        <a:rPr lang="el-GR" sz="2400" dirty="0" err="1">
                          <a:effectLst/>
                        </a:rPr>
                        <a:t>πολυαισθητηριακό</a:t>
                      </a:r>
                      <a:r>
                        <a:rPr lang="el-GR" sz="2400" dirty="0">
                          <a:effectLst/>
                        </a:rPr>
                        <a:t> δωμάτιο, κήπος) </a:t>
                      </a:r>
                    </a:p>
                    <a:p>
                      <a:pPr marL="342900" lvl="0" indent="-342900" algn="just">
                        <a:spcAft>
                          <a:spcPts val="0"/>
                        </a:spcAft>
                        <a:buFont typeface="Symbol" panose="05050102010706020507" pitchFamily="18" charset="2"/>
                        <a:buChar char=""/>
                      </a:pPr>
                      <a:r>
                        <a:rPr lang="el-GR" sz="2400" dirty="0">
                          <a:effectLst/>
                        </a:rPr>
                        <a:t>Κατάλληλος φωτισμός</a:t>
                      </a:r>
                    </a:p>
                    <a:p>
                      <a:pPr marL="342900" lvl="0" indent="-342900" algn="just">
                        <a:spcAft>
                          <a:spcPts val="0"/>
                        </a:spcAft>
                        <a:buFont typeface="Symbol" panose="05050102010706020507" pitchFamily="18" charset="2"/>
                        <a:buChar char=""/>
                      </a:pPr>
                      <a:r>
                        <a:rPr lang="el-GR" sz="2400" dirty="0">
                          <a:effectLst/>
                        </a:rPr>
                        <a:t>Εύκολη πρόσβαση στην πληροφορία</a:t>
                      </a:r>
                    </a:p>
                    <a:p>
                      <a:pPr marL="342900" lvl="0" indent="-342900" algn="just">
                        <a:spcAft>
                          <a:spcPts val="0"/>
                        </a:spcAft>
                        <a:buFont typeface="Symbol" panose="05050102010706020507" pitchFamily="18" charset="2"/>
                        <a:buChar char=""/>
                      </a:pPr>
                      <a:r>
                        <a:rPr lang="el-GR" sz="2400" dirty="0">
                          <a:effectLst/>
                        </a:rPr>
                        <a:t>Οργάνωση χώρων με έμφαση στη συμβολική επικοινωνία με οπτικά συστήματα μάθησης (π. χ. εικόνες, σύμβολα, αντικείμενα αναφοράς, οπτικό σύστημα μάθησης TEACCH)  </a:t>
                      </a:r>
                    </a:p>
                  </a:txBody>
                  <a:tcPr marL="20481" marR="20481" marT="0" marB="0" anchor="ctr"/>
                </a:tc>
                <a:extLst>
                  <a:ext uri="{0D108BD9-81ED-4DB2-BD59-A6C34878D82A}">
                    <a16:rowId xmlns:a16="http://schemas.microsoft.com/office/drawing/2014/main" xmlns="" val="2715645084"/>
                  </a:ext>
                </a:extLst>
              </a:tr>
            </a:tbl>
          </a:graphicData>
        </a:graphic>
      </p:graphicFrame>
      <p:sp>
        <p:nvSpPr>
          <p:cNvPr id="2" name="Ορθογώνιο 1"/>
          <p:cNvSpPr/>
          <p:nvPr/>
        </p:nvSpPr>
        <p:spPr>
          <a:xfrm>
            <a:off x="4416467" y="580896"/>
            <a:ext cx="4166205"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ΜΑΘΗΣΙΑΚΟ ΠΕΡΙΒΑΛΛΟΝ</a:t>
            </a:r>
          </a:p>
        </p:txBody>
      </p:sp>
      <p:pic>
        <p:nvPicPr>
          <p:cNvPr id="6" name="Εικόνα 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4394" y="3142833"/>
            <a:ext cx="646113" cy="6238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1823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βάλ 7"/>
          <p:cNvSpPr/>
          <p:nvPr/>
        </p:nvSpPr>
        <p:spPr>
          <a:xfrm>
            <a:off x="169519" y="1441474"/>
            <a:ext cx="904875" cy="3550655"/>
          </a:xfrm>
          <a:prstGeom prst="ellipse">
            <a:avLst/>
          </a:prstGeom>
          <a:ln/>
        </p:spPr>
        <p:style>
          <a:lnRef idx="1">
            <a:schemeClr val="accent2"/>
          </a:lnRef>
          <a:fillRef idx="2">
            <a:schemeClr val="accent2"/>
          </a:fillRef>
          <a:effectRef idx="1">
            <a:schemeClr val="accent2"/>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000" b="1" u="sng" cap="all">
                <a:solidFill>
                  <a:srgbClr val="000000"/>
                </a:solidFill>
                <a:effectLst/>
                <a:latin typeface="Calibri" panose="020F0502020204030204" pitchFamily="34" charset="0"/>
                <a:ea typeface="Meiryo"/>
                <a:cs typeface="Times New Roman" panose="02020603050405020304" pitchFamily="18" charset="0"/>
              </a:rPr>
              <a:t>ΝΟΗΤΙΚΗ ΚΑΘΥΣΤΕΡΗΣΗ – (ΝΚ</a:t>
            </a:r>
            <a:r>
              <a:rPr lang="el-GR" sz="2000" b="1" cap="all">
                <a:solidFill>
                  <a:srgbClr val="000000"/>
                </a:solidFill>
                <a:effectLst/>
                <a:latin typeface="Calibri" panose="020F0502020204030204" pitchFamily="34" charset="0"/>
                <a:ea typeface="Meiryo"/>
                <a:cs typeface="Times New Roman" panose="02020603050405020304" pitchFamily="18" charset="0"/>
              </a:rPr>
              <a:t>)</a:t>
            </a:r>
            <a:endParaRPr lang="el-GR" sz="2000" cap="all">
              <a:solidFill>
                <a:srgbClr val="000000"/>
              </a:solidFill>
              <a:effectLst/>
              <a:latin typeface="Tahoma" panose="020B0604030504040204" pitchFamily="34" charset="0"/>
              <a:ea typeface="Meiryo"/>
              <a:cs typeface="Times New Roman" panose="02020603050405020304" pitchFamily="18"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xmlns="" val="2725896084"/>
              </p:ext>
            </p:extLst>
          </p:nvPr>
        </p:nvGraphicFramePr>
        <p:xfrm>
          <a:off x="1828799" y="1252946"/>
          <a:ext cx="9094573" cy="4389120"/>
        </p:xfrm>
        <a:graphic>
          <a:graphicData uri="http://schemas.openxmlformats.org/drawingml/2006/table">
            <a:tbl>
              <a:tblPr>
                <a:tableStyleId>{5C22544A-7EE6-4342-B048-85BDC9FD1C3A}</a:tableStyleId>
              </a:tblPr>
              <a:tblGrid>
                <a:gridCol w="9094573">
                  <a:extLst>
                    <a:ext uri="{9D8B030D-6E8A-4147-A177-3AD203B41FA5}">
                      <a16:colId xmlns:a16="http://schemas.microsoft.com/office/drawing/2014/main" xmlns="" val="2121524289"/>
                    </a:ext>
                  </a:extLst>
                </a:gridCol>
              </a:tblGrid>
              <a:tr h="4351338">
                <a:tc>
                  <a:txBody>
                    <a:bodyPr/>
                    <a:lstStyle/>
                    <a:p>
                      <a:pPr algn="ctr">
                        <a:spcAft>
                          <a:spcPts val="0"/>
                        </a:spcAft>
                      </a:pPr>
                      <a:r>
                        <a:rPr lang="el-GR" sz="2400" dirty="0">
                          <a:effectLst/>
                        </a:rPr>
                        <a:t> </a:t>
                      </a:r>
                      <a:r>
                        <a:rPr lang="el-GR" sz="2400" b="1" i="1" dirty="0" smtClean="0">
                          <a:effectLst/>
                        </a:rPr>
                        <a:t>«</a:t>
                      </a:r>
                      <a:r>
                        <a:rPr lang="el-GR" sz="2400" b="1" i="1" dirty="0">
                          <a:effectLst/>
                        </a:rPr>
                        <a:t>Γενικά, το εκπαιδευτικό υλικό που χρησιμοποιείται στην εκπαίδευση των παιδιών με ΝΚ δε διαφέρει σημαντικά από αυτό που χρησιμοποιούν τα τυπικά αναπτυσσόμενα παιδιά. Απαραίτητες οι διαφοροποιήσεις με βάση τη συστηματική αξιολόγηση»</a:t>
                      </a:r>
                    </a:p>
                    <a:p>
                      <a:pPr algn="ctr">
                        <a:spcAft>
                          <a:spcPts val="0"/>
                        </a:spcAft>
                      </a:pPr>
                      <a:r>
                        <a:rPr lang="el-GR" sz="2400" dirty="0">
                          <a:effectLst/>
                        </a:rPr>
                        <a:t> </a:t>
                      </a:r>
                    </a:p>
                    <a:p>
                      <a:pPr marL="342900" lvl="0" indent="-342900" algn="just">
                        <a:spcAft>
                          <a:spcPts val="0"/>
                        </a:spcAft>
                        <a:buFont typeface="Symbol" panose="05050102010706020507" pitchFamily="18" charset="2"/>
                        <a:buChar char=""/>
                      </a:pPr>
                      <a:r>
                        <a:rPr lang="el-GR" sz="2400" dirty="0">
                          <a:effectLst/>
                        </a:rPr>
                        <a:t>Χρήση ποικιλίας υλικών για τη γλώσσα, την επικοινωνία και τα μαθηματικά </a:t>
                      </a:r>
                    </a:p>
                    <a:p>
                      <a:pPr marL="342900" lvl="0" indent="-342900" algn="just">
                        <a:spcAft>
                          <a:spcPts val="0"/>
                        </a:spcAft>
                        <a:buFont typeface="Symbol" panose="05050102010706020507" pitchFamily="18" charset="2"/>
                        <a:buChar char=""/>
                      </a:pPr>
                      <a:r>
                        <a:rPr lang="el-GR" sz="2400" dirty="0">
                          <a:effectLst/>
                        </a:rPr>
                        <a:t>Χρήση επαυξημένων και εναλλακτικών τρόπων επικοινωνίας (π. χ. εικόνες, σύμβολα, νεύματα, αντικείμενα αναφοράς)</a:t>
                      </a:r>
                    </a:p>
                    <a:p>
                      <a:pPr marL="342900" lvl="0" indent="-342900" algn="just">
                        <a:spcAft>
                          <a:spcPts val="0"/>
                        </a:spcAft>
                        <a:buFont typeface="Symbol" panose="05050102010706020507" pitchFamily="18" charset="2"/>
                        <a:buChar char=""/>
                      </a:pPr>
                      <a:r>
                        <a:rPr lang="el-GR" sz="2400" dirty="0">
                          <a:effectLst/>
                        </a:rPr>
                        <a:t>Χρήση ακουστικού υλικού (π. χ. ηχογραφημένες ιστορίες, διάφοροι ήχοι από την πόλη, τη φύση, τη επαρχία, κλπ.)</a:t>
                      </a:r>
                    </a:p>
                    <a:p>
                      <a:pPr marL="342900" lvl="0" indent="-342900" algn="just">
                        <a:spcAft>
                          <a:spcPts val="1800"/>
                        </a:spcAft>
                        <a:buFont typeface="Symbol" panose="05050102010706020507" pitchFamily="18" charset="2"/>
                        <a:buChar char=""/>
                      </a:pPr>
                      <a:r>
                        <a:rPr lang="el-GR" sz="2400" dirty="0">
                          <a:effectLst/>
                        </a:rPr>
                        <a:t>Χρήση εκπαιδευτικής και υποστηρικτικής τεχνολογίας  </a:t>
                      </a:r>
                      <a:endParaRPr lang="el-GR" sz="2400" dirty="0">
                        <a:effectLst/>
                        <a:latin typeface="Tahoma" panose="020B0604030504040204" pitchFamily="34" charset="0"/>
                        <a:ea typeface="Meiryo"/>
                        <a:cs typeface="Times New Roman" panose="02020603050405020304" pitchFamily="18" charset="0"/>
                      </a:endParaRPr>
                    </a:p>
                  </a:txBody>
                  <a:tcPr marL="20481" marR="20481" marT="0" marB="0" anchor="ctr"/>
                </a:tc>
                <a:extLst>
                  <a:ext uri="{0D108BD9-81ED-4DB2-BD59-A6C34878D82A}">
                    <a16:rowId xmlns:a16="http://schemas.microsoft.com/office/drawing/2014/main" xmlns="" val="2715645084"/>
                  </a:ext>
                </a:extLst>
              </a:tr>
            </a:tbl>
          </a:graphicData>
        </a:graphic>
      </p:graphicFrame>
      <p:sp>
        <p:nvSpPr>
          <p:cNvPr id="2" name="Ορθογώνιο 1"/>
          <p:cNvSpPr/>
          <p:nvPr/>
        </p:nvSpPr>
        <p:spPr>
          <a:xfrm>
            <a:off x="4122449" y="593209"/>
            <a:ext cx="492500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ΕΚΠΑΙΔΕΥΤΙΚΟ ΥΛΙΚΟ/ΕΡΓΑΛΕΙΑ</a:t>
            </a:r>
          </a:p>
        </p:txBody>
      </p:sp>
      <p:pic>
        <p:nvPicPr>
          <p:cNvPr id="6" name="Εικόνα 23" descr="Image result for clip art not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3587" y="3124092"/>
            <a:ext cx="438150" cy="5603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9928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βάλ 7"/>
          <p:cNvSpPr/>
          <p:nvPr/>
        </p:nvSpPr>
        <p:spPr>
          <a:xfrm>
            <a:off x="169519" y="1441474"/>
            <a:ext cx="904875" cy="3550655"/>
          </a:xfrm>
          <a:prstGeom prst="ellipse">
            <a:avLst/>
          </a:prstGeom>
          <a:ln/>
        </p:spPr>
        <p:style>
          <a:lnRef idx="1">
            <a:schemeClr val="accent2"/>
          </a:lnRef>
          <a:fillRef idx="2">
            <a:schemeClr val="accent2"/>
          </a:fillRef>
          <a:effectRef idx="1">
            <a:schemeClr val="accent2"/>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000" b="1" u="sng" cap="all">
                <a:solidFill>
                  <a:srgbClr val="000000"/>
                </a:solidFill>
                <a:effectLst/>
                <a:latin typeface="Calibri" panose="020F0502020204030204" pitchFamily="34" charset="0"/>
                <a:ea typeface="Meiryo"/>
                <a:cs typeface="Times New Roman" panose="02020603050405020304" pitchFamily="18" charset="0"/>
              </a:rPr>
              <a:t>ΝΟΗΤΙΚΗ ΚΑΘΥΣΤΕΡΗΣΗ – (ΝΚ</a:t>
            </a:r>
            <a:r>
              <a:rPr lang="el-GR" sz="2000" b="1" cap="all">
                <a:solidFill>
                  <a:srgbClr val="000000"/>
                </a:solidFill>
                <a:effectLst/>
                <a:latin typeface="Calibri" panose="020F0502020204030204" pitchFamily="34" charset="0"/>
                <a:ea typeface="Meiryo"/>
                <a:cs typeface="Times New Roman" panose="02020603050405020304" pitchFamily="18" charset="0"/>
              </a:rPr>
              <a:t>)</a:t>
            </a:r>
            <a:endParaRPr lang="el-GR" sz="2000" cap="all">
              <a:solidFill>
                <a:srgbClr val="000000"/>
              </a:solidFill>
              <a:effectLst/>
              <a:latin typeface="Tahoma" panose="020B0604030504040204" pitchFamily="34" charset="0"/>
              <a:ea typeface="Meiryo"/>
              <a:cs typeface="Times New Roman" panose="02020603050405020304" pitchFamily="18"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xmlns="" val="906843308"/>
              </p:ext>
            </p:extLst>
          </p:nvPr>
        </p:nvGraphicFramePr>
        <p:xfrm>
          <a:off x="1806274" y="1021049"/>
          <a:ext cx="9858504" cy="5486400"/>
        </p:xfrm>
        <a:graphic>
          <a:graphicData uri="http://schemas.openxmlformats.org/drawingml/2006/table">
            <a:tbl>
              <a:tblPr>
                <a:tableStyleId>{5C22544A-7EE6-4342-B048-85BDC9FD1C3A}</a:tableStyleId>
              </a:tblPr>
              <a:tblGrid>
                <a:gridCol w="9858504">
                  <a:extLst>
                    <a:ext uri="{9D8B030D-6E8A-4147-A177-3AD203B41FA5}">
                      <a16:colId xmlns:a16="http://schemas.microsoft.com/office/drawing/2014/main" xmlns="" val="2121524289"/>
                    </a:ext>
                  </a:extLst>
                </a:gridCol>
              </a:tblGrid>
              <a:tr h="4351338">
                <a:tc>
                  <a:txBody>
                    <a:bodyPr/>
                    <a:lstStyle/>
                    <a:p>
                      <a:pPr algn="ctr">
                        <a:spcAft>
                          <a:spcPts val="0"/>
                        </a:spcAft>
                      </a:pPr>
                      <a:r>
                        <a:rPr lang="el-GR" sz="2000" dirty="0">
                          <a:effectLst/>
                        </a:rPr>
                        <a:t> </a:t>
                      </a:r>
                      <a:r>
                        <a:rPr lang="el-GR" sz="2000" b="1" i="1" dirty="0">
                          <a:effectLst/>
                        </a:rPr>
                        <a:t> </a:t>
                      </a:r>
                      <a:r>
                        <a:rPr lang="el-GR" sz="2000" b="1" i="1" dirty="0" smtClean="0">
                          <a:effectLst/>
                        </a:rPr>
                        <a:t>«</a:t>
                      </a:r>
                      <a:r>
                        <a:rPr lang="el-GR" sz="2000" b="1" i="1" dirty="0">
                          <a:effectLst/>
                        </a:rPr>
                        <a:t>Οι πρακτικές και μέθοδοι διδασκαλίες αποτελούν γέφυρες για την ανάπτυξη δεξιοτήτων»</a:t>
                      </a:r>
                    </a:p>
                    <a:p>
                      <a:pPr marL="228600" algn="just">
                        <a:spcAft>
                          <a:spcPts val="0"/>
                        </a:spcAft>
                      </a:pPr>
                      <a:r>
                        <a:rPr lang="el-GR" sz="2000" dirty="0">
                          <a:effectLst/>
                        </a:rPr>
                        <a:t> </a:t>
                      </a:r>
                    </a:p>
                    <a:p>
                      <a:pPr marL="228600" algn="just">
                        <a:spcAft>
                          <a:spcPts val="0"/>
                        </a:spcAft>
                      </a:pPr>
                      <a:r>
                        <a:rPr lang="el-GR" sz="2000" dirty="0">
                          <a:effectLst/>
                        </a:rPr>
                        <a:t>Η διαμόρφωση των πρακτικών και τεχνικών διδασκαλίας στην εκπαίδευση των παιδιών με ΝΚ «κινήθηκαν» στο ίδιο μήκος κύματος με των τυπικά αναπτυσσόμενων παιδιών. Η πορεία αυτή διαμορφώθηκε μέσα από τις θεωρίες του συμπεριφορισμού μέχρι τις πιο σύγχρονες γνωστικές θεωρίες και στην αλληλεπίδραση του παιδιού με το περιβάλλον. </a:t>
                      </a:r>
                    </a:p>
                    <a:p>
                      <a:pPr marL="342900" lvl="0" indent="-342900" algn="just">
                        <a:spcAft>
                          <a:spcPts val="0"/>
                        </a:spcAft>
                        <a:buFont typeface="Symbol" panose="05050102010706020507" pitchFamily="18" charset="2"/>
                        <a:buChar char=""/>
                      </a:pPr>
                      <a:r>
                        <a:rPr lang="el-GR" sz="2000" dirty="0">
                          <a:effectLst/>
                        </a:rPr>
                        <a:t>  Συστηματική υποστήριξη από ενήλικα</a:t>
                      </a:r>
                    </a:p>
                    <a:p>
                      <a:pPr marL="342900" lvl="0" indent="-342900" algn="just">
                        <a:spcAft>
                          <a:spcPts val="0"/>
                        </a:spcAft>
                        <a:buFont typeface="Symbol" panose="05050102010706020507" pitchFamily="18" charset="2"/>
                        <a:buChar char=""/>
                      </a:pPr>
                      <a:r>
                        <a:rPr lang="el-GR" sz="2000" dirty="0">
                          <a:effectLst/>
                        </a:rPr>
                        <a:t>Παιχνίδι και αλληλεπιδραστικές </a:t>
                      </a:r>
                      <a:r>
                        <a:rPr lang="el-GR" sz="2000" dirty="0" err="1">
                          <a:effectLst/>
                        </a:rPr>
                        <a:t>ρουτίνες</a:t>
                      </a:r>
                      <a:endParaRPr lang="el-GR" sz="2000" dirty="0">
                        <a:effectLst/>
                      </a:endParaRPr>
                    </a:p>
                    <a:p>
                      <a:pPr marL="342900" lvl="0" indent="-342900" algn="just">
                        <a:spcAft>
                          <a:spcPts val="0"/>
                        </a:spcAft>
                        <a:buFont typeface="Symbol" panose="05050102010706020507" pitchFamily="18" charset="2"/>
                        <a:buChar char=""/>
                      </a:pPr>
                      <a:r>
                        <a:rPr lang="el-GR" sz="2000" dirty="0">
                          <a:effectLst/>
                        </a:rPr>
                        <a:t>Επιβράβευση της συμπεριφοράς (σύνδεσης του μαθησιακού στόχου με λεκτική ή υλική ανταμοιβή)</a:t>
                      </a:r>
                    </a:p>
                    <a:p>
                      <a:pPr marL="342900" lvl="0" indent="-342900" algn="just">
                        <a:spcAft>
                          <a:spcPts val="0"/>
                        </a:spcAft>
                        <a:buFont typeface="Symbol" panose="05050102010706020507" pitchFamily="18" charset="2"/>
                        <a:buChar char=""/>
                      </a:pPr>
                      <a:r>
                        <a:rPr lang="el-GR" sz="2000" dirty="0">
                          <a:effectLst/>
                        </a:rPr>
                        <a:t>Ανάλυση έργου και άμεση διδασκαλία</a:t>
                      </a:r>
                    </a:p>
                    <a:p>
                      <a:pPr marL="342900" lvl="0" indent="-342900" algn="just">
                        <a:spcAft>
                          <a:spcPts val="0"/>
                        </a:spcAft>
                        <a:buFont typeface="Symbol" panose="05050102010706020507" pitchFamily="18" charset="2"/>
                        <a:buChar char=""/>
                      </a:pPr>
                      <a:r>
                        <a:rPr lang="el-GR" sz="2000" dirty="0">
                          <a:effectLst/>
                        </a:rPr>
                        <a:t>Φυσική, λεκτική και εναλλακτική παρακίνηση</a:t>
                      </a:r>
                    </a:p>
                    <a:p>
                      <a:pPr marL="342900" lvl="0" indent="-342900" algn="just">
                        <a:spcAft>
                          <a:spcPts val="0"/>
                        </a:spcAft>
                        <a:buFont typeface="Symbol" panose="05050102010706020507" pitchFamily="18" charset="2"/>
                        <a:buChar char=""/>
                      </a:pPr>
                      <a:r>
                        <a:rPr lang="el-GR" sz="2000" dirty="0">
                          <a:effectLst/>
                        </a:rPr>
                        <a:t>Υποστήριξη για επιλογή απόφασης </a:t>
                      </a:r>
                    </a:p>
                    <a:p>
                      <a:pPr marL="342900" lvl="0" indent="-342900" algn="just">
                        <a:spcAft>
                          <a:spcPts val="0"/>
                        </a:spcAft>
                        <a:buFont typeface="Symbol" panose="05050102010706020507" pitchFamily="18" charset="2"/>
                        <a:buChar char=""/>
                      </a:pPr>
                      <a:r>
                        <a:rPr lang="el-GR" sz="2000" dirty="0">
                          <a:effectLst/>
                        </a:rPr>
                        <a:t>Επαυξημένη υπόδειξη (</a:t>
                      </a:r>
                      <a:r>
                        <a:rPr lang="el-GR" sz="2000" dirty="0" err="1">
                          <a:effectLst/>
                        </a:rPr>
                        <a:t>enhancing</a:t>
                      </a:r>
                      <a:r>
                        <a:rPr lang="el-GR" sz="2000" dirty="0">
                          <a:effectLst/>
                        </a:rPr>
                        <a:t> </a:t>
                      </a:r>
                      <a:r>
                        <a:rPr lang="el-GR" sz="2000" dirty="0" err="1">
                          <a:effectLst/>
                        </a:rPr>
                        <a:t>cue</a:t>
                      </a:r>
                      <a:r>
                        <a:rPr lang="el-GR" sz="2000" dirty="0">
                          <a:effectLst/>
                        </a:rPr>
                        <a:t>) και δημιουργία συνθήκης «σαμποτάζ» (ανατροπή ρουτίνας και δημιουργία μιας κατάστασης προβληματισμού)</a:t>
                      </a:r>
                    </a:p>
                    <a:p>
                      <a:pPr marL="342900" lvl="0" indent="-342900" algn="just">
                        <a:spcAft>
                          <a:spcPts val="0"/>
                        </a:spcAft>
                        <a:buFont typeface="Symbol" panose="05050102010706020507" pitchFamily="18" charset="2"/>
                        <a:buChar char=""/>
                      </a:pPr>
                      <a:r>
                        <a:rPr lang="el-GR" sz="2000" dirty="0">
                          <a:effectLst/>
                        </a:rPr>
                        <a:t>Χρήσης συμβόλων για την ανάγνωση λέξεων (π. χ. MAKATON)</a:t>
                      </a:r>
                    </a:p>
                    <a:p>
                      <a:pPr marL="342900" lvl="0" indent="-342900" algn="just">
                        <a:spcAft>
                          <a:spcPts val="0"/>
                        </a:spcAft>
                        <a:buFont typeface="Symbol" panose="05050102010706020507" pitchFamily="18" charset="2"/>
                        <a:buChar char=""/>
                      </a:pPr>
                      <a:r>
                        <a:rPr lang="el-GR" sz="2000" dirty="0">
                          <a:effectLst/>
                        </a:rPr>
                        <a:t>Οπτικά, απτικά και κιναισθητικά πλαίσια μάθησης για τη διδασκαλία βασικών μαθηματικών </a:t>
                      </a:r>
                      <a:r>
                        <a:rPr lang="el-GR" sz="2000" dirty="0" smtClean="0">
                          <a:effectLst/>
                        </a:rPr>
                        <a:t>εννοιών</a:t>
                      </a:r>
                      <a:r>
                        <a:rPr lang="el-GR" sz="2000" dirty="0">
                          <a:effectLst/>
                        </a:rPr>
                        <a:t> </a:t>
                      </a:r>
                    </a:p>
                  </a:txBody>
                  <a:tcPr marL="20481" marR="20481" marT="0" marB="0" anchor="ctr"/>
                </a:tc>
                <a:extLst>
                  <a:ext uri="{0D108BD9-81ED-4DB2-BD59-A6C34878D82A}">
                    <a16:rowId xmlns:a16="http://schemas.microsoft.com/office/drawing/2014/main" xmlns="" val="2715645084"/>
                  </a:ext>
                </a:extLst>
              </a:tr>
            </a:tbl>
          </a:graphicData>
        </a:graphic>
      </p:graphicFrame>
      <p:sp>
        <p:nvSpPr>
          <p:cNvPr id="2" name="Ορθογώνιο 1"/>
          <p:cNvSpPr/>
          <p:nvPr/>
        </p:nvSpPr>
        <p:spPr>
          <a:xfrm>
            <a:off x="3276546" y="284419"/>
            <a:ext cx="6149312"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ΔΙΔΑΚΤΙΚΕΣ ΠΡΟΣΕΓΓΙΣΕΙΣ </a:t>
            </a:r>
            <a:r>
              <a:rPr lang="el-GR" sz="2800" b="1" dirty="0" smtClean="0"/>
              <a:t>– ΠΡΑΚΤΙΚΕΣ</a:t>
            </a:r>
            <a:r>
              <a:rPr lang="en-US" sz="2800" b="1" dirty="0" smtClean="0"/>
              <a:t> I</a:t>
            </a:r>
            <a:endParaRPr lang="el-GR" sz="2800" b="1" dirty="0"/>
          </a:p>
        </p:txBody>
      </p:sp>
      <p:pic>
        <p:nvPicPr>
          <p:cNvPr id="6" name="Εικόνα 25" descr="Image result for a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4394" y="2900094"/>
            <a:ext cx="633413" cy="633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2215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βάλ 7"/>
          <p:cNvSpPr/>
          <p:nvPr/>
        </p:nvSpPr>
        <p:spPr>
          <a:xfrm>
            <a:off x="169519" y="1441474"/>
            <a:ext cx="904875" cy="3550655"/>
          </a:xfrm>
          <a:prstGeom prst="ellipse">
            <a:avLst/>
          </a:prstGeom>
          <a:ln/>
        </p:spPr>
        <p:style>
          <a:lnRef idx="1">
            <a:schemeClr val="accent2"/>
          </a:lnRef>
          <a:fillRef idx="2">
            <a:schemeClr val="accent2"/>
          </a:fillRef>
          <a:effectRef idx="1">
            <a:schemeClr val="accent2"/>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000" b="1" u="sng" cap="all">
                <a:solidFill>
                  <a:srgbClr val="000000"/>
                </a:solidFill>
                <a:effectLst/>
                <a:latin typeface="Calibri" panose="020F0502020204030204" pitchFamily="34" charset="0"/>
                <a:ea typeface="Meiryo"/>
                <a:cs typeface="Times New Roman" panose="02020603050405020304" pitchFamily="18" charset="0"/>
              </a:rPr>
              <a:t>ΝΟΗΤΙΚΗ ΚΑΘΥΣΤΕΡΗΣΗ – (ΝΚ</a:t>
            </a:r>
            <a:r>
              <a:rPr lang="el-GR" sz="2000" b="1" cap="all">
                <a:solidFill>
                  <a:srgbClr val="000000"/>
                </a:solidFill>
                <a:effectLst/>
                <a:latin typeface="Calibri" panose="020F0502020204030204" pitchFamily="34" charset="0"/>
                <a:ea typeface="Meiryo"/>
                <a:cs typeface="Times New Roman" panose="02020603050405020304" pitchFamily="18" charset="0"/>
              </a:rPr>
              <a:t>)</a:t>
            </a:r>
            <a:endParaRPr lang="el-GR" sz="2000" cap="all">
              <a:solidFill>
                <a:srgbClr val="000000"/>
              </a:solidFill>
              <a:effectLst/>
              <a:latin typeface="Tahoma" panose="020B0604030504040204" pitchFamily="34" charset="0"/>
              <a:ea typeface="Meiryo"/>
              <a:cs typeface="Times New Roman" panose="02020603050405020304" pitchFamily="18" charset="0"/>
            </a:endParaRPr>
          </a:p>
        </p:txBody>
      </p:sp>
      <p:graphicFrame>
        <p:nvGraphicFramePr>
          <p:cNvPr id="4" name="Πίνακας 3"/>
          <p:cNvGraphicFramePr>
            <a:graphicFrameLocks noGrp="1"/>
          </p:cNvGraphicFramePr>
          <p:nvPr>
            <p:extLst>
              <p:ext uri="{D42A27DB-BD31-4B8C-83A1-F6EECF244321}">
                <p14:modId xmlns:p14="http://schemas.microsoft.com/office/powerpoint/2010/main" xmlns="" val="1394280312"/>
              </p:ext>
            </p:extLst>
          </p:nvPr>
        </p:nvGraphicFramePr>
        <p:xfrm>
          <a:off x="1662404" y="1549508"/>
          <a:ext cx="9094573" cy="4389120"/>
        </p:xfrm>
        <a:graphic>
          <a:graphicData uri="http://schemas.openxmlformats.org/drawingml/2006/table">
            <a:tbl>
              <a:tblPr>
                <a:tableStyleId>{5C22544A-7EE6-4342-B048-85BDC9FD1C3A}</a:tableStyleId>
              </a:tblPr>
              <a:tblGrid>
                <a:gridCol w="9094573">
                  <a:extLst>
                    <a:ext uri="{9D8B030D-6E8A-4147-A177-3AD203B41FA5}">
                      <a16:colId xmlns:a16="http://schemas.microsoft.com/office/drawing/2014/main" xmlns="" val="2121524289"/>
                    </a:ext>
                  </a:extLst>
                </a:gridCol>
              </a:tblGrid>
              <a:tr h="4351338">
                <a:tc>
                  <a:txBody>
                    <a:bodyPr/>
                    <a:lstStyle/>
                    <a:p>
                      <a:pPr>
                        <a:spcAft>
                          <a:spcPts val="0"/>
                        </a:spcAft>
                      </a:pPr>
                      <a:r>
                        <a:rPr lang="el-GR" sz="2400" dirty="0">
                          <a:effectLst/>
                        </a:rPr>
                        <a:t>   </a:t>
                      </a:r>
                    </a:p>
                    <a:p>
                      <a:pPr marL="457200" algn="just">
                        <a:spcAft>
                          <a:spcPts val="0"/>
                        </a:spcAft>
                      </a:pPr>
                      <a:r>
                        <a:rPr lang="el-GR" sz="2400" dirty="0">
                          <a:effectLst/>
                        </a:rPr>
                        <a:t> </a:t>
                      </a:r>
                    </a:p>
                    <a:p>
                      <a:pPr marL="228600" algn="ctr">
                        <a:spcAft>
                          <a:spcPts val="0"/>
                        </a:spcAft>
                      </a:pPr>
                      <a:r>
                        <a:rPr lang="el-GR" sz="2400" b="1" i="1" dirty="0">
                          <a:effectLst/>
                        </a:rPr>
                        <a:t>Οι δεξιότητες που συνήθως διακρίνονται από ένα «ειδικό βάρος» στο πεδίο της Νοητικής Καθυστέρησης είναι:</a:t>
                      </a:r>
                    </a:p>
                    <a:p>
                      <a:pPr marL="457200" algn="just">
                        <a:spcAft>
                          <a:spcPts val="0"/>
                        </a:spcAft>
                      </a:pPr>
                      <a:r>
                        <a:rPr lang="el-GR" sz="2400" dirty="0">
                          <a:effectLst/>
                        </a:rPr>
                        <a:t> </a:t>
                      </a:r>
                    </a:p>
                    <a:p>
                      <a:pPr marL="342900" lvl="0" indent="-342900" algn="just">
                        <a:spcAft>
                          <a:spcPts val="0"/>
                        </a:spcAft>
                        <a:buFont typeface="Symbol" panose="05050102010706020507" pitchFamily="18" charset="2"/>
                        <a:buChar char=""/>
                      </a:pPr>
                      <a:r>
                        <a:rPr lang="el-GR" sz="2400" dirty="0">
                          <a:effectLst/>
                        </a:rPr>
                        <a:t>Δεξιότητες καθημερινής διαβίωσης </a:t>
                      </a:r>
                    </a:p>
                    <a:p>
                      <a:pPr marL="342900" lvl="0" indent="-342900" algn="just">
                        <a:spcAft>
                          <a:spcPts val="0"/>
                        </a:spcAft>
                        <a:buFont typeface="Symbol" panose="05050102010706020507" pitchFamily="18" charset="2"/>
                        <a:buChar char=""/>
                      </a:pPr>
                      <a:r>
                        <a:rPr lang="el-GR" sz="2400" dirty="0">
                          <a:effectLst/>
                        </a:rPr>
                        <a:t>Επικοινωνιακές δεξιότητες </a:t>
                      </a:r>
                    </a:p>
                    <a:p>
                      <a:pPr marL="342900" lvl="0" indent="-342900" algn="just">
                        <a:spcAft>
                          <a:spcPts val="0"/>
                        </a:spcAft>
                        <a:buFont typeface="Symbol" panose="05050102010706020507" pitchFamily="18" charset="2"/>
                        <a:buChar char=""/>
                      </a:pPr>
                      <a:r>
                        <a:rPr lang="el-GR" sz="2400" dirty="0">
                          <a:effectLst/>
                        </a:rPr>
                        <a:t>Κοινωνικές δεξιότητες</a:t>
                      </a:r>
                    </a:p>
                    <a:p>
                      <a:pPr marL="342900" lvl="0" indent="-342900" algn="just">
                        <a:spcAft>
                          <a:spcPts val="0"/>
                        </a:spcAft>
                        <a:buFont typeface="Symbol" panose="05050102010706020507" pitchFamily="18" charset="2"/>
                        <a:buChar char=""/>
                      </a:pPr>
                      <a:r>
                        <a:rPr lang="el-GR" sz="2400" dirty="0">
                          <a:effectLst/>
                        </a:rPr>
                        <a:t>Γλωσσικές δεξιότητες </a:t>
                      </a:r>
                    </a:p>
                    <a:p>
                      <a:pPr algn="just">
                        <a:spcAft>
                          <a:spcPts val="0"/>
                        </a:spcAft>
                      </a:pPr>
                      <a:r>
                        <a:rPr lang="el-GR" sz="2400" dirty="0">
                          <a:effectLst/>
                        </a:rPr>
                        <a:t> </a:t>
                      </a:r>
                    </a:p>
                    <a:p>
                      <a:pPr algn="just">
                        <a:spcAft>
                          <a:spcPts val="0"/>
                        </a:spcAft>
                      </a:pPr>
                      <a:r>
                        <a:rPr lang="el-GR" sz="2400" dirty="0">
                          <a:effectLst/>
                        </a:rPr>
                        <a:t> </a:t>
                      </a:r>
                    </a:p>
                    <a:p>
                      <a:pPr algn="just">
                        <a:spcAft>
                          <a:spcPts val="0"/>
                        </a:spcAft>
                      </a:pPr>
                      <a:r>
                        <a:rPr lang="el-GR" sz="2400" dirty="0">
                          <a:effectLst/>
                        </a:rPr>
                        <a:t> </a:t>
                      </a:r>
                      <a:endParaRPr lang="el-GR" sz="2400" dirty="0">
                        <a:effectLst/>
                        <a:latin typeface="Tahoma" panose="020B0604030504040204" pitchFamily="34" charset="0"/>
                        <a:ea typeface="Meiryo"/>
                        <a:cs typeface="Times New Roman" panose="02020603050405020304" pitchFamily="18" charset="0"/>
                      </a:endParaRPr>
                    </a:p>
                  </a:txBody>
                  <a:tcPr marL="20481" marR="20481" marT="0" marB="0" anchor="ctr"/>
                </a:tc>
                <a:extLst>
                  <a:ext uri="{0D108BD9-81ED-4DB2-BD59-A6C34878D82A}">
                    <a16:rowId xmlns:a16="http://schemas.microsoft.com/office/drawing/2014/main" xmlns="" val="2715645084"/>
                  </a:ext>
                </a:extLst>
              </a:tr>
            </a:tbl>
          </a:graphicData>
        </a:graphic>
      </p:graphicFrame>
      <p:sp>
        <p:nvSpPr>
          <p:cNvPr id="5" name="Ορθογώνιο 4"/>
          <p:cNvSpPr/>
          <p:nvPr/>
        </p:nvSpPr>
        <p:spPr>
          <a:xfrm>
            <a:off x="3500305" y="655122"/>
            <a:ext cx="6245492"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ΔΙΔΑΚΤΙΚΕΣ ΠΡΟΣΕΓΓΙΣΕΙΣ </a:t>
            </a:r>
            <a:r>
              <a:rPr lang="el-GR" sz="2800" b="1" dirty="0" smtClean="0"/>
              <a:t>– ΠΡΑΚΤΙΚΕΣ</a:t>
            </a:r>
            <a:r>
              <a:rPr lang="en-US" sz="2800" b="1" dirty="0" smtClean="0"/>
              <a:t> II</a:t>
            </a:r>
            <a:endParaRPr lang="el-GR" sz="2800" b="1" dirty="0"/>
          </a:p>
        </p:txBody>
      </p:sp>
      <p:pic>
        <p:nvPicPr>
          <p:cNvPr id="6" name="Εικόνα 25" descr="Image result for a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4394" y="3110655"/>
            <a:ext cx="633413" cy="633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09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xmlns="" val="1379866476"/>
              </p:ext>
            </p:extLst>
          </p:nvPr>
        </p:nvGraphicFramePr>
        <p:xfrm>
          <a:off x="3894667" y="1137003"/>
          <a:ext cx="7532128" cy="5486400"/>
        </p:xfrm>
        <a:graphic>
          <a:graphicData uri="http://schemas.openxmlformats.org/drawingml/2006/table">
            <a:tbl>
              <a:tblPr>
                <a:tableStyleId>{5C22544A-7EE6-4342-B048-85BDC9FD1C3A}</a:tableStyleId>
              </a:tblPr>
              <a:tblGrid>
                <a:gridCol w="7532128">
                  <a:extLst>
                    <a:ext uri="{9D8B030D-6E8A-4147-A177-3AD203B41FA5}">
                      <a16:colId xmlns:a16="http://schemas.microsoft.com/office/drawing/2014/main" xmlns="" val="1852736448"/>
                    </a:ext>
                  </a:extLst>
                </a:gridCol>
              </a:tblGrid>
              <a:tr h="4351338">
                <a:tc>
                  <a:txBody>
                    <a:bodyPr/>
                    <a:lstStyle/>
                    <a:p>
                      <a:pPr algn="ctr">
                        <a:spcAft>
                          <a:spcPts val="0"/>
                        </a:spcAft>
                      </a:pPr>
                      <a:r>
                        <a:rPr lang="el-GR" sz="2000" b="1" i="1" dirty="0" smtClean="0">
                          <a:effectLst/>
                        </a:rPr>
                        <a:t>«</a:t>
                      </a:r>
                      <a:r>
                        <a:rPr lang="el-GR" sz="2000" b="1" i="1" dirty="0">
                          <a:effectLst/>
                        </a:rPr>
                        <a:t>Η αναγνώριση της διαφορετικότητας και η στήριξή της αποτελούν αέναα σημεία αναφοράς για το Ενιαίο Σχολείο»</a:t>
                      </a:r>
                    </a:p>
                    <a:p>
                      <a:pPr algn="just">
                        <a:spcAft>
                          <a:spcPts val="0"/>
                        </a:spcAft>
                      </a:pPr>
                      <a:r>
                        <a:rPr lang="el-GR" sz="2000" dirty="0">
                          <a:effectLst/>
                        </a:rPr>
                        <a:t> </a:t>
                      </a:r>
                    </a:p>
                    <a:p>
                      <a:pPr algn="just">
                        <a:spcAft>
                          <a:spcPts val="0"/>
                        </a:spcAft>
                      </a:pPr>
                      <a:r>
                        <a:rPr lang="el-GR" sz="2000" dirty="0">
                          <a:effectLst/>
                        </a:rPr>
                        <a:t>Το γενικό εκπαιδευτικό πλαίσιο αποτέλεσε την «παλαίστρα», για όλες τις ζυμώσεις και εξελίξεις της «συνύπαρξης» παιδιών με και χωρίς αναπηρίες. Από την έννοια της ένταξης (</a:t>
                      </a:r>
                      <a:r>
                        <a:rPr lang="el-GR" sz="2000" dirty="0" err="1">
                          <a:effectLst/>
                        </a:rPr>
                        <a:t>integration</a:t>
                      </a:r>
                      <a:r>
                        <a:rPr lang="el-GR" sz="2000" dirty="0">
                          <a:effectLst/>
                        </a:rPr>
                        <a:t>) οδηγηθήκαμε στην έννοια της «συνεκπαίδευσης», και η έννοια του «Σχολείου» διευρύνθηκε στην έννοια ενός «Σχολείου για όλα τα παιδιά» ή αλλιώς ενός «Ενιαίου Σχολείου» (</a:t>
                      </a:r>
                      <a:r>
                        <a:rPr lang="el-GR" sz="2000" dirty="0" err="1">
                          <a:effectLst/>
                        </a:rPr>
                        <a:t>inclusion</a:t>
                      </a:r>
                      <a:r>
                        <a:rPr lang="el-GR" sz="2000" dirty="0">
                          <a:effectLst/>
                        </a:rPr>
                        <a:t> - </a:t>
                      </a:r>
                      <a:r>
                        <a:rPr lang="el-GR" sz="2000" dirty="0" err="1">
                          <a:effectLst/>
                        </a:rPr>
                        <a:t>inclusive</a:t>
                      </a:r>
                      <a:r>
                        <a:rPr lang="el-GR" sz="2000" dirty="0">
                          <a:effectLst/>
                        </a:rPr>
                        <a:t> </a:t>
                      </a:r>
                      <a:r>
                        <a:rPr lang="el-GR" sz="2000" dirty="0" err="1">
                          <a:effectLst/>
                        </a:rPr>
                        <a:t>education</a:t>
                      </a:r>
                      <a:r>
                        <a:rPr lang="el-GR" sz="2000" dirty="0">
                          <a:effectLst/>
                        </a:rPr>
                        <a:t>-</a:t>
                      </a:r>
                      <a:r>
                        <a:rPr lang="en-US" sz="2000" dirty="0">
                          <a:effectLst/>
                        </a:rPr>
                        <a:t>School for All</a:t>
                      </a:r>
                      <a:r>
                        <a:rPr lang="el-GR" sz="2000" dirty="0">
                          <a:effectLst/>
                        </a:rPr>
                        <a:t>).  </a:t>
                      </a:r>
                      <a:endParaRPr lang="el-GR" sz="2000" dirty="0" smtClean="0">
                        <a:effectLst/>
                      </a:endParaRPr>
                    </a:p>
                    <a:p>
                      <a:pPr algn="just">
                        <a:spcAft>
                          <a:spcPts val="0"/>
                        </a:spcAft>
                      </a:pPr>
                      <a:r>
                        <a:rPr lang="el-GR" sz="2000" dirty="0" smtClean="0">
                          <a:effectLst/>
                        </a:rPr>
                        <a:t>Στο </a:t>
                      </a:r>
                      <a:r>
                        <a:rPr lang="el-GR" sz="2000" dirty="0">
                          <a:effectLst/>
                        </a:rPr>
                        <a:t>πλαίσιο αυτό, αναπτύχθηκαν ποιοτικά και ποσοτικά χαρακτηριστικά που αφορούσαν και αφορούν κυρίως: </a:t>
                      </a:r>
                      <a:endParaRPr lang="el-GR" sz="2000" dirty="0" smtClean="0">
                        <a:effectLst/>
                      </a:endParaRPr>
                    </a:p>
                    <a:p>
                      <a:pPr lvl="1" algn="just">
                        <a:spcAft>
                          <a:spcPts val="0"/>
                        </a:spcAft>
                      </a:pPr>
                      <a:r>
                        <a:rPr lang="el-GR" sz="2000" dirty="0" smtClean="0">
                          <a:effectLst/>
                        </a:rPr>
                        <a:t>α</a:t>
                      </a:r>
                      <a:r>
                        <a:rPr lang="el-GR" sz="2000" dirty="0">
                          <a:effectLst/>
                        </a:rPr>
                        <a:t>. στην ποιότητα της εκπαίδευσης που παρέχεται στο παιδί με αναπηρίες ή/και ειδικές εκπαιδευτικές ανάγκες, </a:t>
                      </a:r>
                      <a:endParaRPr lang="el-GR" sz="2000" dirty="0" smtClean="0">
                        <a:effectLst/>
                      </a:endParaRPr>
                    </a:p>
                    <a:p>
                      <a:pPr lvl="1" algn="just">
                        <a:spcAft>
                          <a:spcPts val="0"/>
                        </a:spcAft>
                      </a:pPr>
                      <a:r>
                        <a:rPr lang="el-GR" sz="2000" dirty="0" smtClean="0">
                          <a:effectLst/>
                        </a:rPr>
                        <a:t>β</a:t>
                      </a:r>
                      <a:r>
                        <a:rPr lang="el-GR" sz="2000" dirty="0">
                          <a:effectLst/>
                        </a:rPr>
                        <a:t>. στο βαθμό της κοινωνικής και γνωστικής μάθησης που κατακτιέται και </a:t>
                      </a:r>
                      <a:endParaRPr lang="el-GR" sz="2000" dirty="0" smtClean="0">
                        <a:effectLst/>
                      </a:endParaRPr>
                    </a:p>
                    <a:p>
                      <a:pPr lvl="1" algn="just">
                        <a:spcAft>
                          <a:spcPts val="0"/>
                        </a:spcAft>
                      </a:pPr>
                      <a:r>
                        <a:rPr lang="el-GR" sz="2000" dirty="0" smtClean="0">
                          <a:effectLst/>
                        </a:rPr>
                        <a:t>γ</a:t>
                      </a:r>
                      <a:r>
                        <a:rPr lang="el-GR" sz="2000" dirty="0">
                          <a:effectLst/>
                        </a:rPr>
                        <a:t>. στο βαθμό συμμετοχής του παιδιού με αναπηρίες ή/και ειδικές εκπαιδευτικές ανάγκες στη σχολική ζωή</a:t>
                      </a:r>
                      <a:r>
                        <a:rPr lang="el-GR" sz="2000" dirty="0" smtClean="0">
                          <a:effectLst/>
                        </a:rPr>
                        <a:t>.</a:t>
                      </a:r>
                      <a:endParaRPr lang="el-GR" sz="2000" dirty="0">
                        <a:effectLst/>
                        <a:latin typeface="Tahoma" panose="020B0604030504040204" pitchFamily="34" charset="0"/>
                        <a:ea typeface="Meiryo"/>
                        <a:cs typeface="Times New Roman" panose="02020603050405020304" pitchFamily="18" charset="0"/>
                      </a:endParaRPr>
                    </a:p>
                    <a:p>
                      <a:pPr>
                        <a:spcAft>
                          <a:spcPts val="1000"/>
                        </a:spcAft>
                        <a:tabLst>
                          <a:tab pos="628650" algn="l"/>
                        </a:tabLst>
                      </a:pPr>
                      <a:r>
                        <a:rPr lang="el-GR" sz="2000" dirty="0">
                          <a:effectLst/>
                        </a:rPr>
                        <a:t> </a:t>
                      </a:r>
                      <a:endParaRPr lang="el-GR" sz="2000" dirty="0">
                        <a:effectLst/>
                        <a:latin typeface="Tahoma" panose="020B0604030504040204" pitchFamily="34" charset="0"/>
                        <a:ea typeface="Meiryo"/>
                        <a:cs typeface="Times New Roman" panose="02020603050405020304" pitchFamily="18" charset="0"/>
                      </a:endParaRPr>
                    </a:p>
                  </a:txBody>
                  <a:tcPr marL="36135" marR="36135" marT="0" marB="0" anchor="b"/>
                </a:tc>
                <a:extLst>
                  <a:ext uri="{0D108BD9-81ED-4DB2-BD59-A6C34878D82A}">
                    <a16:rowId xmlns:a16="http://schemas.microsoft.com/office/drawing/2014/main" xmlns="" val="2345998423"/>
                  </a:ext>
                </a:extLst>
              </a:tr>
            </a:tbl>
          </a:graphicData>
        </a:graphic>
      </p:graphicFrame>
      <p:sp>
        <p:nvSpPr>
          <p:cNvPr id="3" name="Ορθογώνιο 2"/>
          <p:cNvSpPr/>
          <p:nvPr/>
        </p:nvSpPr>
        <p:spPr>
          <a:xfrm>
            <a:off x="3964975" y="299522"/>
            <a:ext cx="2658677"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spcAft>
                <a:spcPts val="0"/>
              </a:spcAft>
            </a:pPr>
            <a:r>
              <a:rPr lang="el-GR" b="1" dirty="0"/>
              <a:t>ΟΙ ΘΕΣΜΟΙ ΕΞΕΛΙΣΣΟΝΤΑΙ</a:t>
            </a:r>
          </a:p>
        </p:txBody>
      </p:sp>
      <p:sp>
        <p:nvSpPr>
          <p:cNvPr id="7" name="Οβάλ 6"/>
          <p:cNvSpPr/>
          <p:nvPr/>
        </p:nvSpPr>
        <p:spPr>
          <a:xfrm>
            <a:off x="0" y="1532819"/>
            <a:ext cx="3239559" cy="35020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l-GR" sz="2000" b="1" u="sng" cap="all">
                <a:solidFill>
                  <a:srgbClr val="000000"/>
                </a:solidFill>
                <a:effectLst/>
                <a:latin typeface="Calibri" panose="020F0502020204030204" pitchFamily="34" charset="0"/>
                <a:ea typeface="Meiryo"/>
                <a:cs typeface="Times New Roman" panose="02020603050405020304" pitchFamily="18" charset="0"/>
              </a:rPr>
              <a:t>Η ΕΙΔΙΚΗ ΕΚΠΑΙΔΕΥΣΗ</a:t>
            </a:r>
            <a:r>
              <a:rPr lang="el-GR" sz="2000" b="1" cap="all">
                <a:solidFill>
                  <a:srgbClr val="000000"/>
                </a:solidFill>
                <a:effectLst/>
                <a:latin typeface="Calibri" panose="020F0502020204030204" pitchFamily="34" charset="0"/>
                <a:ea typeface="Meiryo"/>
                <a:cs typeface="Times New Roman" panose="02020603050405020304" pitchFamily="18" charset="0"/>
              </a:rPr>
              <a:t> </a:t>
            </a:r>
            <a:endParaRPr lang="el-GR" sz="2000" cap="all">
              <a:solidFill>
                <a:srgbClr val="000000"/>
              </a:solidFill>
              <a:effectLst/>
              <a:latin typeface="Tahoma" panose="020B0604030504040204" pitchFamily="34" charset="0"/>
              <a:ea typeface="Meiryo"/>
              <a:cs typeface="Times New Roman" panose="02020603050405020304" pitchFamily="18" charset="0"/>
            </a:endParaRPr>
          </a:p>
          <a:p>
            <a:pPr algn="ctr">
              <a:spcAft>
                <a:spcPts val="0"/>
              </a:spcAft>
            </a:pPr>
            <a:r>
              <a:rPr lang="el-GR" sz="2000" b="1" u="sng" cap="all">
                <a:solidFill>
                  <a:srgbClr val="000000"/>
                </a:solidFill>
                <a:effectLst/>
                <a:latin typeface="Calibri" panose="020F0502020204030204" pitchFamily="34" charset="0"/>
                <a:ea typeface="Meiryo"/>
                <a:cs typeface="Times New Roman" panose="02020603050405020304" pitchFamily="18" charset="0"/>
              </a:rPr>
              <a:t>ΣΤΟ ΧΘΕΣ, ΣΤΟ ΣΗΜΕΡΑ, ΣΤΟ ΑΥΡΙΟ….</a:t>
            </a:r>
            <a:endParaRPr lang="el-GR" sz="2000" cap="all">
              <a:solidFill>
                <a:srgbClr val="000000"/>
              </a:solidFill>
              <a:effectLst/>
              <a:latin typeface="Tahoma" panose="020B0604030504040204" pitchFamily="34" charset="0"/>
              <a:ea typeface="Meiryo"/>
              <a:cs typeface="Times New Roman" panose="02020603050405020304" pitchFamily="18" charset="0"/>
            </a:endParaRPr>
          </a:p>
          <a:p>
            <a:pPr algn="ctr">
              <a:spcAft>
                <a:spcPts val="0"/>
              </a:spcAft>
            </a:pPr>
            <a:r>
              <a:rPr lang="el-GR" sz="2000" b="1" cap="all">
                <a:solidFill>
                  <a:srgbClr val="000000"/>
                </a:solidFill>
                <a:effectLst/>
                <a:latin typeface="Calibri" panose="020F0502020204030204" pitchFamily="34" charset="0"/>
                <a:ea typeface="Meiryo"/>
                <a:cs typeface="Times New Roman" panose="02020603050405020304" pitchFamily="18" charset="0"/>
              </a:rPr>
              <a:t> </a:t>
            </a:r>
            <a:endParaRPr lang="el-GR" sz="2000" cap="all">
              <a:solidFill>
                <a:srgbClr val="000000"/>
              </a:solidFill>
              <a:effectLst/>
              <a:latin typeface="Tahoma" panose="020B0604030504040204" pitchFamily="34" charset="0"/>
              <a:ea typeface="Meiryo"/>
              <a:cs typeface="Times New Roman" panose="02020603050405020304" pitchFamily="18" charset="0"/>
            </a:endParaRPr>
          </a:p>
          <a:p>
            <a:pPr algn="ctr">
              <a:spcAft>
                <a:spcPts val="0"/>
              </a:spcAft>
            </a:pPr>
            <a:r>
              <a:rPr lang="el-GR" sz="2000" b="1" u="sng" cap="all">
                <a:solidFill>
                  <a:srgbClr val="000000"/>
                </a:solidFill>
                <a:effectLst/>
                <a:latin typeface="Calibri" panose="020F0502020204030204" pitchFamily="34" charset="0"/>
                <a:ea typeface="Meiryo"/>
                <a:cs typeface="Times New Roman" panose="02020603050405020304" pitchFamily="18" charset="0"/>
              </a:rPr>
              <a:t>ΠΛΑΙΣΙΑ &amp; ΤΑΣΕΙΣ</a:t>
            </a:r>
            <a:endParaRPr lang="el-GR" sz="2000" cap="all">
              <a:solidFill>
                <a:srgbClr val="000000"/>
              </a:solidFill>
              <a:effectLst/>
              <a:latin typeface="Tahoma" panose="020B0604030504040204" pitchFamily="34" charset="0"/>
              <a:ea typeface="Meiryo"/>
              <a:cs typeface="Times New Roman" panose="02020603050405020304" pitchFamily="18" charset="0"/>
            </a:endParaRPr>
          </a:p>
          <a:p>
            <a:pPr algn="ctr">
              <a:spcAft>
                <a:spcPts val="0"/>
              </a:spcAft>
            </a:pPr>
            <a:r>
              <a:rPr lang="el-GR" sz="2000">
                <a:effectLst/>
                <a:latin typeface="Tahoma" panose="020B0604030504040204" pitchFamily="34" charset="0"/>
                <a:ea typeface="Meiryo"/>
                <a:cs typeface="Times New Roman" panose="02020603050405020304" pitchFamily="18" charset="0"/>
              </a:rPr>
              <a:t> </a:t>
            </a:r>
          </a:p>
        </p:txBody>
      </p:sp>
    </p:spTree>
    <p:extLst>
      <p:ext uri="{BB962C8B-B14F-4D97-AF65-F5344CB8AC3E}">
        <p14:creationId xmlns:p14="http://schemas.microsoft.com/office/powerpoint/2010/main" xmlns="" val="1727529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p:cNvSpPr/>
          <p:nvPr/>
        </p:nvSpPr>
        <p:spPr>
          <a:xfrm>
            <a:off x="280729" y="1124465"/>
            <a:ext cx="904875" cy="4510216"/>
          </a:xfrm>
          <a:prstGeom prst="ellipse">
            <a:avLst/>
          </a:prstGeom>
          <a:ln/>
        </p:spPr>
        <p:style>
          <a:lnRef idx="1">
            <a:schemeClr val="accent6"/>
          </a:lnRef>
          <a:fillRef idx="2">
            <a:schemeClr val="accent6"/>
          </a:fillRef>
          <a:effectRef idx="1">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ΜΑΘΗΣΙΑΚΕΣ ΔΥΣΚΟΛΙΕΣ - ΜΔ</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pic>
        <p:nvPicPr>
          <p:cNvPr id="3" name="Εικόνα 2"/>
          <p:cNvPicPr/>
          <p:nvPr/>
        </p:nvPicPr>
        <p:blipFill>
          <a:blip r:embed="rId2">
            <a:extLst>
              <a:ext uri="{28A0092B-C50C-407E-A947-70E740481C1C}">
                <a14:useLocalDpi xmlns:a14="http://schemas.microsoft.com/office/drawing/2010/main" xmlns="" val="0"/>
              </a:ext>
            </a:extLst>
          </a:blip>
          <a:srcRect/>
          <a:stretch>
            <a:fillRect/>
          </a:stretch>
        </p:blipFill>
        <p:spPr bwMode="auto">
          <a:xfrm>
            <a:off x="1185604" y="3241151"/>
            <a:ext cx="588010" cy="573405"/>
          </a:xfrm>
          <a:prstGeom prst="rect">
            <a:avLst/>
          </a:prstGeom>
          <a:noFill/>
          <a:ln>
            <a:noFill/>
          </a:ln>
        </p:spPr>
      </p:pic>
      <p:sp>
        <p:nvSpPr>
          <p:cNvPr id="4" name="Ορθογώνιο 3"/>
          <p:cNvSpPr/>
          <p:nvPr/>
        </p:nvSpPr>
        <p:spPr>
          <a:xfrm>
            <a:off x="5084960" y="543997"/>
            <a:ext cx="2730106"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ΧΑΡΑΚΤΗΡΙΣΤΙΚΑ</a:t>
            </a:r>
          </a:p>
        </p:txBody>
      </p:sp>
      <p:sp>
        <p:nvSpPr>
          <p:cNvPr id="5" name="Ορθογώνιο 4"/>
          <p:cNvSpPr/>
          <p:nvPr/>
        </p:nvSpPr>
        <p:spPr>
          <a:xfrm>
            <a:off x="2220096" y="1447103"/>
            <a:ext cx="9024552"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0"/>
              </a:spcAft>
            </a:pPr>
            <a:r>
              <a:rPr lang="el-GR" sz="2400" b="1" dirty="0">
                <a:latin typeface="Calibri" panose="020F0502020204030204" pitchFamily="34" charset="0"/>
                <a:ea typeface="Meiryo"/>
                <a:cs typeface="Times New Roman" panose="02020603050405020304" pitchFamily="18" charset="0"/>
              </a:rPr>
              <a:t>«</a:t>
            </a:r>
            <a:r>
              <a:rPr lang="el-GR" sz="2400" b="1" dirty="0" smtClean="0">
                <a:effectLst/>
                <a:latin typeface="Calibri" panose="020F0502020204030204" pitchFamily="34" charset="0"/>
                <a:ea typeface="Meiryo"/>
                <a:cs typeface="Times New Roman" panose="02020603050405020304" pitchFamily="18" charset="0"/>
              </a:rPr>
              <a:t>Επισημαίνονται τα χαρακτηριστικά των Ατόμων με ΜΔ, χωρίς να  </a:t>
            </a:r>
            <a:r>
              <a:rPr lang="el-GR" sz="2400" b="1" i="1" dirty="0" smtClean="0">
                <a:effectLst/>
                <a:latin typeface="Calibri" panose="020F0502020204030204" pitchFamily="34" charset="0"/>
                <a:ea typeface="Meiryo"/>
                <a:cs typeface="Times New Roman" panose="02020603050405020304" pitchFamily="18" charset="0"/>
              </a:rPr>
              <a:t>θυσιάζεται</a:t>
            </a:r>
            <a:r>
              <a:rPr lang="el-GR" sz="2400" b="1" dirty="0" smtClean="0">
                <a:effectLst/>
                <a:latin typeface="Calibri" panose="020F0502020204030204" pitchFamily="34" charset="0"/>
                <a:ea typeface="Meiryo"/>
                <a:cs typeface="Times New Roman" panose="02020603050405020304" pitchFamily="18" charset="0"/>
              </a:rPr>
              <a:t> η ετερογένεια και να υποβαθμίζεται η ετερότητα»</a:t>
            </a:r>
            <a:endParaRPr lang="el-GR" sz="2400" dirty="0">
              <a:latin typeface="Tahoma" panose="020B0604030504040204" pitchFamily="34" charset="0"/>
              <a:ea typeface="Meiryo"/>
              <a:cs typeface="Times New Roman" panose="02020603050405020304" pitchFamily="18" charset="0"/>
            </a:endParaRPr>
          </a:p>
          <a:p>
            <a:pPr algn="ctr">
              <a:spcAft>
                <a:spcPts val="0"/>
              </a:spcAft>
            </a:pPr>
            <a:r>
              <a:rPr lang="el-GR" sz="2400" b="1" dirty="0">
                <a:latin typeface="Calibri" panose="020F0502020204030204" pitchFamily="34" charset="0"/>
                <a:ea typeface="Meiryo"/>
                <a:cs typeface="Times New Roman" panose="02020603050405020304" pitchFamily="18" charset="0"/>
              </a:rPr>
              <a:t> </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Είναι εγγενείς δυσκολίες</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Δυσκολίες στην πρόσκτηση και χρήση ικανοτήτων ακρόασης και ομιλίας</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Δυσκολίες στην ανάπτυξη αναγνωστικών δεξιοτήτων και δεξιοτήτων γραφής</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Δυσκολίες στην ανάπτυξη συλλογισμού και μαθηματικής ικανότητας</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Διαταραχές στην προσοχή και στην εργαζόμενη μνήμη</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Δυσκολίες στην ανάπτυξη </a:t>
            </a:r>
            <a:r>
              <a:rPr lang="el-GR" sz="2400" dirty="0" err="1">
                <a:latin typeface="Calibri" panose="020F0502020204030204" pitchFamily="34" charset="0"/>
                <a:ea typeface="Meiryo"/>
                <a:cs typeface="Times New Roman" panose="02020603050405020304" pitchFamily="18" charset="0"/>
              </a:rPr>
              <a:t>μετα</a:t>
            </a:r>
            <a:r>
              <a:rPr lang="el-GR" sz="2400" dirty="0">
                <a:latin typeface="Calibri" panose="020F0502020204030204" pitchFamily="34" charset="0"/>
                <a:ea typeface="Meiryo"/>
                <a:cs typeface="Times New Roman" panose="02020603050405020304" pitchFamily="18" charset="0"/>
              </a:rPr>
              <a:t>-γνωστικών δεξιοτήτων</a:t>
            </a:r>
            <a:endParaRPr lang="el-GR" sz="2400" dirty="0">
              <a:latin typeface="Tahoma" panose="020B0604030504040204" pitchFamily="34" charset="0"/>
              <a:ea typeface="Meiryo"/>
              <a:cs typeface="Times New Roman" panose="02020603050405020304" pitchFamily="18" charset="0"/>
            </a:endParaRPr>
          </a:p>
          <a:p>
            <a:pPr marL="457200">
              <a:spcAft>
                <a:spcPts val="1800"/>
              </a:spcAft>
            </a:pPr>
            <a:r>
              <a:rPr lang="el-GR" sz="2400" dirty="0">
                <a:latin typeface="Calibri" panose="020F0502020204030204" pitchFamily="34" charset="0"/>
                <a:ea typeface="Meiryo"/>
                <a:cs typeface="Times New Roman" panose="02020603050405020304" pitchFamily="18" charset="0"/>
              </a:rPr>
              <a:t> </a:t>
            </a:r>
            <a:endParaRPr lang="el-GR" sz="2400" dirty="0">
              <a:latin typeface="Tahoma" panose="020B0604030504040204" pitchFamily="34" charset="0"/>
              <a:ea typeface="Meiryo"/>
              <a:cs typeface="Times New Roman" panose="02020603050405020304" pitchFamily="18" charset="0"/>
            </a:endParaRPr>
          </a:p>
        </p:txBody>
      </p:sp>
    </p:spTree>
    <p:extLst>
      <p:ext uri="{BB962C8B-B14F-4D97-AF65-F5344CB8AC3E}">
        <p14:creationId xmlns:p14="http://schemas.microsoft.com/office/powerpoint/2010/main" xmlns="" val="1985077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p:cNvSpPr/>
          <p:nvPr/>
        </p:nvSpPr>
        <p:spPr>
          <a:xfrm>
            <a:off x="280729" y="1124465"/>
            <a:ext cx="904875" cy="4510216"/>
          </a:xfrm>
          <a:prstGeom prst="ellipse">
            <a:avLst/>
          </a:prstGeom>
          <a:ln/>
        </p:spPr>
        <p:style>
          <a:lnRef idx="1">
            <a:schemeClr val="accent6"/>
          </a:lnRef>
          <a:fillRef idx="2">
            <a:schemeClr val="accent6"/>
          </a:fillRef>
          <a:effectRef idx="1">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ΜΑΘΗΣΙΑΚΕΣ ΔΥΣΚΟΛΙΕΣ - ΜΔ</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sp>
        <p:nvSpPr>
          <p:cNvPr id="5" name="Ορθογώνιο 4"/>
          <p:cNvSpPr/>
          <p:nvPr/>
        </p:nvSpPr>
        <p:spPr>
          <a:xfrm>
            <a:off x="4416467" y="580896"/>
            <a:ext cx="4166205"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ΜΑΘΗΣΙΑΚΟ ΠΕΡΙΒΑΛΛΟΝ</a:t>
            </a:r>
          </a:p>
        </p:txBody>
      </p:sp>
      <p:pic>
        <p:nvPicPr>
          <p:cNvPr id="6" name="Εικόνα 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5604" y="3067629"/>
            <a:ext cx="646113" cy="62388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Ορθογώνιο 6"/>
          <p:cNvSpPr/>
          <p:nvPr/>
        </p:nvSpPr>
        <p:spPr>
          <a:xfrm>
            <a:off x="2454874" y="1590294"/>
            <a:ext cx="8999840" cy="3970318"/>
          </a:xfrm>
          <a:prstGeom prst="rect">
            <a:avLst/>
          </a:prstGeom>
        </p:spPr>
        <p:txBody>
          <a:bodyPr wrap="square">
            <a:spAutoFit/>
          </a:bodyPr>
          <a:lstStyle/>
          <a:p>
            <a:pPr algn="ctr">
              <a:spcAft>
                <a:spcPts val="0"/>
              </a:spcAft>
            </a:pPr>
            <a:r>
              <a:rPr lang="el-GR" sz="2800" b="1" dirty="0" smtClean="0">
                <a:effectLst/>
                <a:latin typeface="Calibri" panose="020F0502020204030204" pitchFamily="34" charset="0"/>
                <a:ea typeface="Meiryo"/>
                <a:cs typeface="Times New Roman" panose="02020603050405020304" pitchFamily="18" charset="0"/>
              </a:rPr>
              <a:t>«Η επικοινωνία και η προσαρμογή της διδασκαλίας, αποτελούν πολύ καλά συστατικά για ένα θετικό και </a:t>
            </a:r>
            <a:r>
              <a:rPr lang="el-GR" sz="2800" b="1" dirty="0" err="1" smtClean="0">
                <a:effectLst/>
                <a:latin typeface="Calibri" panose="020F0502020204030204" pitchFamily="34" charset="0"/>
                <a:ea typeface="Meiryo"/>
                <a:cs typeface="Times New Roman" panose="02020603050405020304" pitchFamily="18" charset="0"/>
              </a:rPr>
              <a:t>διευκολυντικό</a:t>
            </a:r>
            <a:r>
              <a:rPr lang="el-GR" sz="2800" b="1" dirty="0" smtClean="0">
                <a:effectLst/>
                <a:latin typeface="Calibri" panose="020F0502020204030204" pitchFamily="34" charset="0"/>
                <a:ea typeface="Meiryo"/>
                <a:cs typeface="Times New Roman" panose="02020603050405020304" pitchFamily="18" charset="0"/>
              </a:rPr>
              <a:t> περιβάλλον μάθησης για τα παιδιά με ΜΔ»</a:t>
            </a:r>
            <a:endParaRPr lang="el-GR" sz="2800" dirty="0">
              <a:latin typeface="Tahoma" panose="020B0604030504040204" pitchFamily="34" charset="0"/>
              <a:ea typeface="Meiryo"/>
              <a:cs typeface="Times New Roman" panose="02020603050405020304" pitchFamily="18" charset="0"/>
            </a:endParaRPr>
          </a:p>
          <a:p>
            <a:pPr algn="just">
              <a:spcAft>
                <a:spcPts val="0"/>
              </a:spcAft>
            </a:pPr>
            <a:r>
              <a:rPr lang="el-GR" sz="2800" dirty="0">
                <a:latin typeface="Calibri" panose="020F0502020204030204" pitchFamily="34" charset="0"/>
                <a:ea typeface="Meiryo"/>
                <a:cs typeface="Times New Roman" panose="02020603050405020304" pitchFamily="18" charset="0"/>
              </a:rPr>
              <a:t> </a:t>
            </a:r>
            <a:endParaRPr lang="el-GR" sz="28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800" dirty="0">
                <a:latin typeface="Calibri" panose="020F0502020204030204" pitchFamily="34" charset="0"/>
                <a:ea typeface="Meiryo"/>
                <a:cs typeface="Times New Roman" panose="02020603050405020304" pitchFamily="18" charset="0"/>
              </a:rPr>
              <a:t>Κατάλληλη χωροταξική ρύθμιση της τάξης που να επιτρέπει διαφορετικούς τρόπους εργασίας</a:t>
            </a:r>
            <a:endParaRPr lang="el-GR" sz="28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800" dirty="0">
                <a:latin typeface="Calibri" panose="020F0502020204030204" pitchFamily="34" charset="0"/>
                <a:ea typeface="Meiryo"/>
                <a:cs typeface="Times New Roman" panose="02020603050405020304" pitchFamily="18" charset="0"/>
              </a:rPr>
              <a:t>Οργάνωση χώρων με στόχο συγκεκριμένες δραστηριότητες (π. χ. γωνιά ανάγνωσης)</a:t>
            </a:r>
            <a:endParaRPr lang="el-GR" sz="2800" dirty="0">
              <a:latin typeface="Tahoma" panose="020B0604030504040204" pitchFamily="34" charset="0"/>
              <a:ea typeface="Meiryo"/>
              <a:cs typeface="Times New Roman" panose="02020603050405020304" pitchFamily="18" charset="0"/>
            </a:endParaRPr>
          </a:p>
          <a:p>
            <a:pPr marL="342900" lvl="0" indent="-342900" algn="just">
              <a:spcAft>
                <a:spcPts val="1800"/>
              </a:spcAft>
              <a:buFont typeface="Symbol" panose="05050102010706020507" pitchFamily="18" charset="2"/>
              <a:buChar char=""/>
            </a:pPr>
            <a:r>
              <a:rPr lang="el-GR" sz="2800" dirty="0">
                <a:latin typeface="Calibri" panose="020F0502020204030204" pitchFamily="34" charset="0"/>
                <a:ea typeface="Meiryo"/>
                <a:cs typeface="Times New Roman" panose="02020603050405020304" pitchFamily="18" charset="0"/>
              </a:rPr>
              <a:t>Κατάλληλος φωτισμός</a:t>
            </a:r>
            <a:endParaRPr lang="el-GR" sz="2800" dirty="0">
              <a:latin typeface="Tahoma" panose="020B0604030504040204" pitchFamily="34" charset="0"/>
              <a:ea typeface="Meiryo"/>
              <a:cs typeface="Times New Roman" panose="02020603050405020304" pitchFamily="18" charset="0"/>
            </a:endParaRPr>
          </a:p>
        </p:txBody>
      </p:sp>
    </p:spTree>
    <p:extLst>
      <p:ext uri="{BB962C8B-B14F-4D97-AF65-F5344CB8AC3E}">
        <p14:creationId xmlns:p14="http://schemas.microsoft.com/office/powerpoint/2010/main" xmlns="" val="1321309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122449" y="593209"/>
            <a:ext cx="492500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ΕΚΠΑΙΔΕΥΤΙΚΟ ΥΛΙΚΟ/ΕΡΓΑΛΕΙΑ</a:t>
            </a:r>
          </a:p>
        </p:txBody>
      </p:sp>
      <p:sp>
        <p:nvSpPr>
          <p:cNvPr id="3" name="Οβάλ 2"/>
          <p:cNvSpPr/>
          <p:nvPr/>
        </p:nvSpPr>
        <p:spPr>
          <a:xfrm>
            <a:off x="280729" y="1124465"/>
            <a:ext cx="904875" cy="4510216"/>
          </a:xfrm>
          <a:prstGeom prst="ellipse">
            <a:avLst/>
          </a:prstGeom>
          <a:ln/>
        </p:spPr>
        <p:style>
          <a:lnRef idx="1">
            <a:schemeClr val="accent6"/>
          </a:lnRef>
          <a:fillRef idx="2">
            <a:schemeClr val="accent6"/>
          </a:fillRef>
          <a:effectRef idx="1">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ΜΑΘΗΣΙΑΚΕΣ ΔΥΣΚΟΛΙΕΣ - ΜΔ</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pic>
        <p:nvPicPr>
          <p:cNvPr id="4" name="Εικόνα 23" descr="Image result for clip art not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3587" y="3124092"/>
            <a:ext cx="438150" cy="5603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Ορθογώνιο 4"/>
          <p:cNvSpPr/>
          <p:nvPr/>
        </p:nvSpPr>
        <p:spPr>
          <a:xfrm>
            <a:off x="2474269" y="1480682"/>
            <a:ext cx="8782736" cy="4401205"/>
          </a:xfrm>
          <a:prstGeom prst="rect">
            <a:avLst/>
          </a:prstGeom>
        </p:spPr>
        <p:txBody>
          <a:bodyPr wrap="square">
            <a:spAutoFit/>
          </a:bodyPr>
          <a:lstStyle/>
          <a:p>
            <a:pPr algn="ctr">
              <a:spcAft>
                <a:spcPts val="0"/>
              </a:spcAft>
            </a:pPr>
            <a:r>
              <a:rPr lang="el-GR" sz="2000" b="1" dirty="0" smtClean="0">
                <a:effectLst/>
                <a:ea typeface="Meiryo"/>
                <a:cs typeface="Times New Roman" panose="02020603050405020304" pitchFamily="18" charset="0"/>
              </a:rPr>
              <a:t>«Γενικά, το εκπαιδευτικό υλικό που χρησιμοποιείται στην εκπαίδευση των παιδιών με ΜΔ δε διαφέρει σημαντικά από αυτό που χρησιμοποιείται στα τυπικά αναπτυσσόμενα παιδιά. Απαραίτητες οι διαφοροποιήσεις με βάση τη συστηματική αξιολόγηση»</a:t>
            </a:r>
            <a:endParaRPr lang="el-GR" sz="2000" dirty="0">
              <a:ea typeface="Meiryo"/>
              <a:cs typeface="Times New Roman" panose="02020603050405020304" pitchFamily="18" charset="0"/>
            </a:endParaRPr>
          </a:p>
          <a:p>
            <a:pPr algn="ctr">
              <a:spcAft>
                <a:spcPts val="0"/>
              </a:spcAft>
            </a:pPr>
            <a:r>
              <a:rPr lang="el-GR" sz="2000" b="1" dirty="0" smtClean="0">
                <a:effectLst/>
                <a:ea typeface="Meiryo"/>
                <a:cs typeface="Times New Roman" panose="02020603050405020304" pitchFamily="18" charset="0"/>
              </a:rPr>
              <a:t> </a:t>
            </a:r>
            <a:endParaRPr lang="el-GR" sz="2000" dirty="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Χρήση οπτικοακουστικού υλικού (π.χ. τραγούδια που βοηθούν στη φωνολογική επίγνωση, βίντεο με εκπαιδευτικό περιεχόμενο, ανάλογα με την ηλικία και τη βαθμίδα εκπαίδευσης, κλπ.). </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Εποπτικό υλικό</a:t>
            </a:r>
          </a:p>
          <a:p>
            <a:pPr marL="342900" lvl="0" indent="-342900" algn="just">
              <a:spcAft>
                <a:spcPts val="0"/>
              </a:spcAft>
              <a:buFont typeface="Symbol" panose="05050102010706020507" pitchFamily="18" charset="2"/>
              <a:buChar char=""/>
            </a:pPr>
            <a:r>
              <a:rPr lang="el-GR" sz="2000" dirty="0" err="1">
                <a:ea typeface="Meiryo"/>
                <a:cs typeface="Times New Roman" panose="02020603050405020304" pitchFamily="18" charset="0"/>
              </a:rPr>
              <a:t>Χειραπτικό</a:t>
            </a:r>
            <a:r>
              <a:rPr lang="el-GR" sz="2000" dirty="0">
                <a:ea typeface="Meiryo"/>
                <a:cs typeface="Times New Roman" panose="02020603050405020304" pitchFamily="18" charset="0"/>
              </a:rPr>
              <a:t> υλικό για γλώσσα και μαθηματικά (π.χ. </a:t>
            </a:r>
            <a:r>
              <a:rPr lang="el-GR" sz="2000" dirty="0" err="1">
                <a:ea typeface="Meiryo"/>
                <a:cs typeface="Times New Roman" panose="02020603050405020304" pitchFamily="18" charset="0"/>
              </a:rPr>
              <a:t>γεωπίνακες</a:t>
            </a:r>
            <a:r>
              <a:rPr lang="el-GR" sz="2000" dirty="0">
                <a:ea typeface="Meiryo"/>
                <a:cs typeface="Times New Roman" panose="02020603050405020304" pitchFamily="18" charset="0"/>
              </a:rPr>
              <a:t>, άβακες, ντόμινο) </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Ποικιλία χρήσης έντυπου υλικού με πλούσια θεματολογία (π.χ. εικονογραφημένα παραμύθια, σχολικές εφημερίδες, λεξικά, κλπ.)</a:t>
            </a:r>
          </a:p>
          <a:p>
            <a:pPr marL="342900" lvl="0" indent="-342900" algn="just">
              <a:spcAft>
                <a:spcPts val="1800"/>
              </a:spcAft>
              <a:buFont typeface="Symbol" panose="05050102010706020507" pitchFamily="18" charset="2"/>
              <a:buChar char=""/>
            </a:pPr>
            <a:r>
              <a:rPr lang="el-GR" sz="2000" dirty="0">
                <a:ea typeface="Meiryo"/>
                <a:cs typeface="Times New Roman" panose="02020603050405020304" pitchFamily="18" charset="0"/>
              </a:rPr>
              <a:t>Χρήση εκπαιδευτικής και υποστηρικτικής τεχνολογίας </a:t>
            </a:r>
          </a:p>
        </p:txBody>
      </p:sp>
    </p:spTree>
    <p:extLst>
      <p:ext uri="{BB962C8B-B14F-4D97-AF65-F5344CB8AC3E}">
        <p14:creationId xmlns:p14="http://schemas.microsoft.com/office/powerpoint/2010/main" xmlns="" val="193735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p:cNvSpPr/>
          <p:nvPr/>
        </p:nvSpPr>
        <p:spPr>
          <a:xfrm>
            <a:off x="280729" y="1124465"/>
            <a:ext cx="904875" cy="4510216"/>
          </a:xfrm>
          <a:prstGeom prst="ellipse">
            <a:avLst/>
          </a:prstGeom>
          <a:ln/>
        </p:spPr>
        <p:style>
          <a:lnRef idx="1">
            <a:schemeClr val="accent6"/>
          </a:lnRef>
          <a:fillRef idx="2">
            <a:schemeClr val="accent6"/>
          </a:fillRef>
          <a:effectRef idx="1">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ΜΑΘΗΣΙΑΚΕΣ ΔΥΣΚΟΛΙΕΣ - ΜΔ</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pic>
        <p:nvPicPr>
          <p:cNvPr id="3" name="Εικόνα 25" descr="Image result for a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5604" y="3062866"/>
            <a:ext cx="633413" cy="6334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3276546" y="284419"/>
            <a:ext cx="6149312"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ΔΙΔΑΚΤΙΚΕΣ ΠΡΟΣΕΓΓΙΣΕΙΣ </a:t>
            </a:r>
            <a:r>
              <a:rPr lang="el-GR" sz="2800" b="1" dirty="0" smtClean="0"/>
              <a:t>– ΠΡΑΚΤΙΚΕΣ</a:t>
            </a:r>
            <a:r>
              <a:rPr lang="en-US" sz="2800" b="1" dirty="0" smtClean="0"/>
              <a:t> I</a:t>
            </a:r>
            <a:endParaRPr lang="el-GR" sz="2800" b="1" dirty="0"/>
          </a:p>
        </p:txBody>
      </p:sp>
      <p:sp>
        <p:nvSpPr>
          <p:cNvPr id="5" name="Ορθογώνιο 4"/>
          <p:cNvSpPr/>
          <p:nvPr/>
        </p:nvSpPr>
        <p:spPr>
          <a:xfrm>
            <a:off x="1997674" y="807639"/>
            <a:ext cx="9864811" cy="5909310"/>
          </a:xfrm>
          <a:prstGeom prst="rect">
            <a:avLst/>
          </a:prstGeom>
        </p:spPr>
        <p:txBody>
          <a:bodyPr wrap="square">
            <a:spAutoFit/>
          </a:bodyPr>
          <a:lstStyle/>
          <a:p>
            <a:pPr algn="ctr">
              <a:spcAft>
                <a:spcPts val="0"/>
              </a:spcAft>
            </a:pPr>
            <a:r>
              <a:rPr lang="el-GR" b="1" dirty="0">
                <a:latin typeface="Calibri" panose="020F0502020204030204" pitchFamily="34" charset="0"/>
                <a:ea typeface="Meiryo"/>
                <a:cs typeface="Times New Roman" panose="02020603050405020304" pitchFamily="18" charset="0"/>
              </a:rPr>
              <a:t>«Οι πρακτικές και μέθοδοι διδασκαλίες αποτελούν γέφυρες για την ανάπτυξη δεξιοτήτων»</a:t>
            </a:r>
            <a:endParaRPr lang="el-GR" dirty="0">
              <a:latin typeface="Tahoma" panose="020B0604030504040204" pitchFamily="34" charset="0"/>
              <a:ea typeface="Meiryo"/>
              <a:cs typeface="Times New Roman" panose="02020603050405020304" pitchFamily="18" charset="0"/>
            </a:endParaRPr>
          </a:p>
          <a:p>
            <a:pPr marL="228600" algn="just">
              <a:spcAft>
                <a:spcPts val="0"/>
              </a:spcAft>
            </a:pPr>
            <a:r>
              <a:rPr lang="el-GR" dirty="0">
                <a:latin typeface="Calibri" panose="020F0502020204030204" pitchFamily="34" charset="0"/>
                <a:ea typeface="Meiryo"/>
                <a:cs typeface="Times New Roman" panose="02020603050405020304" pitchFamily="18" charset="0"/>
              </a:rPr>
              <a:t> </a:t>
            </a:r>
            <a:endParaRPr lang="el-GR" dirty="0">
              <a:latin typeface="Tahoma" panose="020B0604030504040204" pitchFamily="34" charset="0"/>
              <a:ea typeface="Meiryo"/>
              <a:cs typeface="Times New Roman" panose="02020603050405020304" pitchFamily="18" charset="0"/>
            </a:endParaRPr>
          </a:p>
          <a:p>
            <a:pPr marL="228600" algn="just">
              <a:spcAft>
                <a:spcPts val="0"/>
              </a:spcAft>
            </a:pPr>
            <a:r>
              <a:rPr lang="el-GR" dirty="0">
                <a:latin typeface="Calibri" panose="020F0502020204030204" pitchFamily="34" charset="0"/>
                <a:ea typeface="Meiryo"/>
                <a:cs typeface="Times New Roman" panose="02020603050405020304" pitchFamily="18" charset="0"/>
              </a:rPr>
              <a:t>Η σύγχρονη ερευνητική τεκμηρίωση και εμπειρία αναδεικνύει την ύπαρξη καλών πρακτικών και μεθόδων διδασκαλίας στην εκπαίδευση των παιδιών με ΜΔ, οι οποίες προκύπτουν από την αξιοποίηση μεγάλου εύρους ερευνητικών δεδομένων. </a:t>
            </a:r>
            <a:endParaRPr lang="el-GR" dirty="0">
              <a:latin typeface="Tahoma" panose="020B0604030504040204" pitchFamily="34" charset="0"/>
              <a:ea typeface="Meiryo"/>
              <a:cs typeface="Times New Roman" panose="02020603050405020304" pitchFamily="18" charset="0"/>
            </a:endParaRPr>
          </a:p>
          <a:p>
            <a:pPr marL="228600" algn="just">
              <a:spcAft>
                <a:spcPts val="0"/>
              </a:spcAft>
            </a:pPr>
            <a:r>
              <a:rPr lang="el-GR" dirty="0">
                <a:latin typeface="Calibri" panose="020F0502020204030204" pitchFamily="34" charset="0"/>
                <a:ea typeface="Meiryo"/>
                <a:cs typeface="Times New Roman" panose="02020603050405020304" pitchFamily="18" charset="0"/>
              </a:rPr>
              <a:t> </a:t>
            </a:r>
            <a:endParaRPr lang="el-GR"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dirty="0">
                <a:latin typeface="Calibri" panose="020F0502020204030204" pitchFamily="34" charset="0"/>
                <a:ea typeface="Meiryo"/>
                <a:cs typeface="Times New Roman" panose="02020603050405020304" pitchFamily="18" charset="0"/>
              </a:rPr>
              <a:t>Χρήση γνωστικών χαρτών για την οργάνωση και την στήριξη της ανάκλησης της πληροφορίας</a:t>
            </a:r>
            <a:endParaRPr lang="el-GR"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dirty="0">
                <a:latin typeface="Calibri" panose="020F0502020204030204" pitchFamily="34" charset="0"/>
                <a:ea typeface="Meiryo"/>
                <a:cs typeface="Times New Roman" panose="02020603050405020304" pitchFamily="18" charset="0"/>
              </a:rPr>
              <a:t>Χρήση οργανογράμματος στην αρχή της διδασκαλίας</a:t>
            </a:r>
            <a:endParaRPr lang="el-GR"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dirty="0">
                <a:latin typeface="Calibri" panose="020F0502020204030204" pitchFamily="34" charset="0"/>
                <a:ea typeface="Meiryo"/>
                <a:cs typeface="Times New Roman" panose="02020603050405020304" pitchFamily="18" charset="0"/>
              </a:rPr>
              <a:t>Παρουσίαση αφηρημένων εννοιών με χειροπιαστά παραδείγματα, </a:t>
            </a:r>
            <a:r>
              <a:rPr lang="el-GR" dirty="0" err="1">
                <a:latin typeface="Calibri" panose="020F0502020204030204" pitchFamily="34" charset="0"/>
                <a:ea typeface="Meiryo"/>
                <a:cs typeface="Times New Roman" panose="02020603050405020304" pitchFamily="18" charset="0"/>
              </a:rPr>
              <a:t>οπτικοποιημένα</a:t>
            </a:r>
            <a:r>
              <a:rPr lang="el-GR" dirty="0">
                <a:latin typeface="Calibri" panose="020F0502020204030204" pitchFamily="34" charset="0"/>
                <a:ea typeface="Meiryo"/>
                <a:cs typeface="Times New Roman" panose="02020603050405020304" pitchFamily="18" charset="0"/>
              </a:rPr>
              <a:t>, ή μέσω δραστηριοτήτων</a:t>
            </a:r>
            <a:endParaRPr lang="el-GR"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dirty="0">
                <a:latin typeface="Calibri" panose="020F0502020204030204" pitchFamily="34" charset="0"/>
                <a:ea typeface="Meiryo"/>
                <a:cs typeface="Times New Roman" panose="02020603050405020304" pitchFamily="18" charset="0"/>
              </a:rPr>
              <a:t>Σύναψη προφορικών ή γραπτών συμφωνιών μεταξύ εκπαιδευτικού και μαθητή</a:t>
            </a:r>
            <a:endParaRPr lang="el-GR"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dirty="0">
                <a:latin typeface="Calibri" panose="020F0502020204030204" pitchFamily="34" charset="0"/>
                <a:ea typeface="Meiryo"/>
                <a:cs typeface="Times New Roman" panose="02020603050405020304" pitchFamily="18" charset="0"/>
              </a:rPr>
              <a:t>Μαθηματικές δραστηριότητες διαβαθμισμένης δυσκολίας</a:t>
            </a:r>
            <a:endParaRPr lang="el-GR"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dirty="0">
                <a:latin typeface="Calibri" panose="020F0502020204030204" pitchFamily="34" charset="0"/>
                <a:ea typeface="Meiryo"/>
                <a:cs typeface="Times New Roman" panose="02020603050405020304" pitchFamily="18" charset="0"/>
              </a:rPr>
              <a:t>Εργασία σε ομάδες. Διδασκαλία </a:t>
            </a:r>
            <a:r>
              <a:rPr lang="el-GR" dirty="0" err="1">
                <a:latin typeface="Calibri" panose="020F0502020204030204" pitchFamily="34" charset="0"/>
                <a:ea typeface="Meiryo"/>
                <a:cs typeface="Times New Roman" panose="02020603050405020304" pitchFamily="18" charset="0"/>
              </a:rPr>
              <a:t>συνομιλήκων</a:t>
            </a:r>
            <a:r>
              <a:rPr lang="el-GR" dirty="0">
                <a:latin typeface="Calibri" panose="020F0502020204030204" pitchFamily="34" charset="0"/>
                <a:ea typeface="Meiryo"/>
                <a:cs typeface="Times New Roman" panose="02020603050405020304" pitchFamily="18" charset="0"/>
              </a:rPr>
              <a:t>.</a:t>
            </a:r>
            <a:endParaRPr lang="el-GR"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dirty="0">
                <a:latin typeface="Calibri" panose="020F0502020204030204" pitchFamily="34" charset="0"/>
                <a:ea typeface="Meiryo"/>
                <a:cs typeface="Times New Roman" panose="02020603050405020304" pitchFamily="18" charset="0"/>
              </a:rPr>
              <a:t>Διδασκαλία γνωστικών στρατηγικών και </a:t>
            </a:r>
            <a:r>
              <a:rPr lang="el-GR" dirty="0" err="1">
                <a:latin typeface="Calibri" panose="020F0502020204030204" pitchFamily="34" charset="0"/>
                <a:ea typeface="Meiryo"/>
                <a:cs typeface="Times New Roman" panose="02020603050405020304" pitchFamily="18" charset="0"/>
              </a:rPr>
              <a:t>μεταγνωστικών</a:t>
            </a:r>
            <a:r>
              <a:rPr lang="el-GR" dirty="0">
                <a:latin typeface="Calibri" panose="020F0502020204030204" pitchFamily="34" charset="0"/>
                <a:ea typeface="Meiryo"/>
                <a:cs typeface="Times New Roman" panose="02020603050405020304" pitchFamily="18" charset="0"/>
              </a:rPr>
              <a:t> στρατηγικών (</a:t>
            </a:r>
            <a:r>
              <a:rPr lang="el-GR" dirty="0" err="1">
                <a:latin typeface="Calibri" panose="020F0502020204030204" pitchFamily="34" charset="0"/>
                <a:ea typeface="Meiryo"/>
                <a:cs typeface="Times New Roman" panose="02020603050405020304" pitchFamily="18" charset="0"/>
              </a:rPr>
              <a:t>αυτοερωτήσεις</a:t>
            </a:r>
            <a:r>
              <a:rPr lang="el-GR" dirty="0">
                <a:latin typeface="Calibri" panose="020F0502020204030204" pitchFamily="34" charset="0"/>
                <a:ea typeface="Meiryo"/>
                <a:cs typeface="Times New Roman" panose="02020603050405020304" pitchFamily="18" charset="0"/>
              </a:rPr>
              <a:t>, </a:t>
            </a:r>
            <a:r>
              <a:rPr lang="el-GR" dirty="0" err="1">
                <a:latin typeface="Calibri" panose="020F0502020204030204" pitchFamily="34" charset="0"/>
                <a:ea typeface="Meiryo"/>
                <a:cs typeface="Times New Roman" panose="02020603050405020304" pitchFamily="18" charset="0"/>
              </a:rPr>
              <a:t>κλπ</a:t>
            </a:r>
            <a:r>
              <a:rPr lang="el-GR" dirty="0">
                <a:latin typeface="Calibri" panose="020F0502020204030204" pitchFamily="34" charset="0"/>
                <a:ea typeface="Meiryo"/>
                <a:cs typeface="Times New Roman" panose="02020603050405020304" pitchFamily="18" charset="0"/>
              </a:rPr>
              <a:t>).</a:t>
            </a:r>
            <a:endParaRPr lang="el-GR"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dirty="0">
                <a:latin typeface="Calibri" panose="020F0502020204030204" pitchFamily="34" charset="0"/>
                <a:ea typeface="Meiryo"/>
                <a:cs typeface="Times New Roman" panose="02020603050405020304" pitchFamily="18" charset="0"/>
              </a:rPr>
              <a:t>Διδασκαλία υπολογιστικών στρατηγικών σε σύνδεση με την καθημερινή ζωή.</a:t>
            </a:r>
            <a:endParaRPr lang="el-GR"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dirty="0">
                <a:latin typeface="Calibri" panose="020F0502020204030204" pitchFamily="34" charset="0"/>
                <a:ea typeface="Meiryo"/>
                <a:cs typeface="Times New Roman" panose="02020603050405020304" pitchFamily="18" charset="0"/>
              </a:rPr>
              <a:t>Παροχή περισσότερου χρόνου </a:t>
            </a:r>
            <a:endParaRPr lang="el-GR"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dirty="0">
                <a:latin typeface="Calibri" panose="020F0502020204030204" pitchFamily="34" charset="0"/>
                <a:ea typeface="Meiryo"/>
                <a:cs typeface="Times New Roman" panose="02020603050405020304" pitchFamily="18" charset="0"/>
              </a:rPr>
              <a:t>Συστηματική υποστήριξη από ενήλικα όπως:</a:t>
            </a:r>
            <a:br>
              <a:rPr lang="el-GR" dirty="0">
                <a:latin typeface="Calibri" panose="020F0502020204030204" pitchFamily="34" charset="0"/>
                <a:ea typeface="Meiryo"/>
                <a:cs typeface="Times New Roman" panose="02020603050405020304" pitchFamily="18" charset="0"/>
              </a:rPr>
            </a:br>
            <a:r>
              <a:rPr lang="el-GR" dirty="0">
                <a:latin typeface="Calibri" panose="020F0502020204030204" pitchFamily="34" charset="0"/>
                <a:ea typeface="Meiryo"/>
                <a:cs typeface="Times New Roman" panose="02020603050405020304" pitchFamily="18" charset="0"/>
              </a:rPr>
              <a:t>α. Η άμεση διδασκαλία και η υποδειγματική παρουσίαση (</a:t>
            </a:r>
            <a:r>
              <a:rPr lang="el-GR" dirty="0" err="1">
                <a:latin typeface="Calibri" panose="020F0502020204030204" pitchFamily="34" charset="0"/>
                <a:ea typeface="Meiryo"/>
                <a:cs typeface="Times New Roman" panose="02020603050405020304" pitchFamily="18" charset="0"/>
              </a:rPr>
              <a:t>μοντελοποίηση</a:t>
            </a:r>
            <a:r>
              <a:rPr lang="el-GR" dirty="0">
                <a:latin typeface="Calibri" panose="020F0502020204030204" pitchFamily="34" charset="0"/>
                <a:ea typeface="Meiryo"/>
                <a:cs typeface="Times New Roman" panose="02020603050405020304" pitchFamily="18" charset="0"/>
              </a:rPr>
              <a:t>)</a:t>
            </a:r>
            <a:endParaRPr lang="el-GR" dirty="0">
              <a:latin typeface="Tahoma" panose="020B0604030504040204" pitchFamily="34" charset="0"/>
              <a:ea typeface="Meiryo"/>
              <a:cs typeface="Times New Roman" panose="02020603050405020304" pitchFamily="18" charset="0"/>
            </a:endParaRPr>
          </a:p>
          <a:p>
            <a:pPr marL="685800" algn="just">
              <a:spcAft>
                <a:spcPts val="0"/>
              </a:spcAft>
            </a:pPr>
            <a:r>
              <a:rPr lang="el-GR" dirty="0">
                <a:latin typeface="Calibri" panose="020F0502020204030204" pitchFamily="34" charset="0"/>
                <a:ea typeface="Meiryo"/>
                <a:cs typeface="Times New Roman" panose="02020603050405020304" pitchFamily="18" charset="0"/>
              </a:rPr>
              <a:t>β. Η ανάλυση έργου </a:t>
            </a:r>
            <a:endParaRPr lang="el-GR" dirty="0">
              <a:latin typeface="Tahoma" panose="020B0604030504040204" pitchFamily="34" charset="0"/>
              <a:ea typeface="Meiryo"/>
              <a:cs typeface="Times New Roman" panose="02020603050405020304" pitchFamily="18" charset="0"/>
            </a:endParaRPr>
          </a:p>
          <a:p>
            <a:pPr marL="685800" algn="just">
              <a:spcAft>
                <a:spcPts val="0"/>
              </a:spcAft>
            </a:pPr>
            <a:r>
              <a:rPr lang="el-GR" dirty="0">
                <a:latin typeface="Calibri" panose="020F0502020204030204" pitchFamily="34" charset="0"/>
                <a:ea typeface="Meiryo"/>
                <a:cs typeface="Times New Roman" panose="02020603050405020304" pitchFamily="18" charset="0"/>
              </a:rPr>
              <a:t>γ. Η καθοδηγούμενη μάθηση </a:t>
            </a:r>
            <a:endParaRPr lang="el-GR" dirty="0">
              <a:latin typeface="Tahoma" panose="020B0604030504040204" pitchFamily="34" charset="0"/>
              <a:ea typeface="Meiryo"/>
              <a:cs typeface="Times New Roman" panose="02020603050405020304" pitchFamily="18" charset="0"/>
            </a:endParaRPr>
          </a:p>
          <a:p>
            <a:pPr marL="685800" algn="just">
              <a:spcAft>
                <a:spcPts val="0"/>
              </a:spcAft>
            </a:pPr>
            <a:r>
              <a:rPr lang="el-GR" dirty="0">
                <a:latin typeface="Calibri" panose="020F0502020204030204" pitchFamily="34" charset="0"/>
                <a:ea typeface="Meiryo"/>
                <a:cs typeface="Times New Roman" panose="02020603050405020304" pitchFamily="18" charset="0"/>
              </a:rPr>
              <a:t>δ. Η διερεύνηση</a:t>
            </a:r>
            <a:endParaRPr lang="el-GR" dirty="0">
              <a:latin typeface="Tahoma" panose="020B0604030504040204" pitchFamily="34" charset="0"/>
              <a:ea typeface="Meiryo"/>
              <a:cs typeface="Times New Roman" panose="02020603050405020304" pitchFamily="18" charset="0"/>
            </a:endParaRPr>
          </a:p>
        </p:txBody>
      </p:sp>
    </p:spTree>
    <p:extLst>
      <p:ext uri="{BB962C8B-B14F-4D97-AF65-F5344CB8AC3E}">
        <p14:creationId xmlns:p14="http://schemas.microsoft.com/office/powerpoint/2010/main" xmlns="" val="585485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p:cNvSpPr/>
          <p:nvPr/>
        </p:nvSpPr>
        <p:spPr>
          <a:xfrm>
            <a:off x="280729" y="1124465"/>
            <a:ext cx="904875" cy="4510216"/>
          </a:xfrm>
          <a:prstGeom prst="ellipse">
            <a:avLst/>
          </a:prstGeom>
          <a:ln/>
        </p:spPr>
        <p:style>
          <a:lnRef idx="1">
            <a:schemeClr val="accent6"/>
          </a:lnRef>
          <a:fillRef idx="2">
            <a:schemeClr val="accent6"/>
          </a:fillRef>
          <a:effectRef idx="1">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ΜΑΘΗΣΙΑΚΕΣ ΔΥΣΚΟΛΙΕΣ - ΜΔ</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pic>
        <p:nvPicPr>
          <p:cNvPr id="3" name="Εικόνα 25" descr="Image result for a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5604" y="3062866"/>
            <a:ext cx="633413" cy="6334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3228456" y="284419"/>
            <a:ext cx="6245492"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ΔΙΔΑΚΤΙΚΕΣ ΠΡΟΣΕΓΓΙΣΕΙΣ </a:t>
            </a:r>
            <a:r>
              <a:rPr lang="el-GR" sz="2800" b="1" dirty="0" smtClean="0"/>
              <a:t>– ΠΡΑΚΤΙΚΕΣ</a:t>
            </a:r>
            <a:r>
              <a:rPr lang="en-US" sz="2800" b="1" dirty="0" smtClean="0"/>
              <a:t> II</a:t>
            </a:r>
            <a:endParaRPr lang="el-GR" sz="2800" b="1" dirty="0"/>
          </a:p>
        </p:txBody>
      </p:sp>
      <p:sp>
        <p:nvSpPr>
          <p:cNvPr id="5" name="Ορθογώνιο 4"/>
          <p:cNvSpPr/>
          <p:nvPr/>
        </p:nvSpPr>
        <p:spPr>
          <a:xfrm>
            <a:off x="2491944" y="1965919"/>
            <a:ext cx="8295503" cy="3046988"/>
          </a:xfrm>
          <a:prstGeom prst="rect">
            <a:avLst/>
          </a:prstGeom>
        </p:spPr>
        <p:txBody>
          <a:bodyPr wrap="square">
            <a:spAutoFit/>
          </a:bodyPr>
          <a:lstStyle/>
          <a:p>
            <a:pPr marL="228600" algn="ctr">
              <a:spcAft>
                <a:spcPts val="0"/>
              </a:spcAft>
            </a:pPr>
            <a:r>
              <a:rPr lang="el-GR" sz="2400" b="1" i="1" dirty="0">
                <a:ea typeface="Meiryo"/>
                <a:cs typeface="Times New Roman" panose="02020603050405020304" pitchFamily="18" charset="0"/>
              </a:rPr>
              <a:t>Οι δεξιότητες που συνήθως έχουν ένα «ειδικό βάρος» στο πεδίο των Μαθησιακών Δυσκολιών αφορούν συνήθως σε:</a:t>
            </a:r>
          </a:p>
          <a:p>
            <a:pPr marL="457200" algn="just">
              <a:spcAft>
                <a:spcPts val="0"/>
              </a:spcAft>
            </a:pPr>
            <a:r>
              <a:rPr lang="el-GR" sz="2400" dirty="0">
                <a:ea typeface="Meiryo"/>
                <a:cs typeface="Times New Roman" panose="02020603050405020304" pitchFamily="18" charset="0"/>
              </a:rPr>
              <a:t> </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Δεξιότητες αναγνωστικής αποκωδικοποίησης και ευχέρειας</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Δεξιότητες αναγνωστικής κατανόησης</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Δεξιότητες παραγωγής γραπτού λόγου</a:t>
            </a:r>
          </a:p>
          <a:p>
            <a:pPr marL="342900" lvl="0" indent="-342900" algn="just">
              <a:spcAft>
                <a:spcPts val="0"/>
              </a:spcAft>
              <a:buFont typeface="Symbol" panose="05050102010706020507" pitchFamily="18" charset="2"/>
              <a:buChar char=""/>
            </a:pPr>
            <a:r>
              <a:rPr lang="el-GR" sz="2400" dirty="0" err="1">
                <a:ea typeface="Meiryo"/>
                <a:cs typeface="Times New Roman" panose="02020603050405020304" pitchFamily="18" charset="0"/>
              </a:rPr>
              <a:t>Μεταγνωστικές</a:t>
            </a:r>
            <a:r>
              <a:rPr lang="el-GR" sz="2400" dirty="0">
                <a:ea typeface="Meiryo"/>
                <a:cs typeface="Times New Roman" panose="02020603050405020304" pitchFamily="18" charset="0"/>
              </a:rPr>
              <a:t> Δεξιότητες </a:t>
            </a:r>
          </a:p>
          <a:p>
            <a:pPr marL="457200" algn="just">
              <a:spcAft>
                <a:spcPts val="0"/>
              </a:spcAft>
            </a:pPr>
            <a:r>
              <a:rPr lang="el-GR" sz="2400" dirty="0">
                <a:ea typeface="Meiryo"/>
                <a:cs typeface="Times New Roman" panose="02020603050405020304" pitchFamily="18" charset="0"/>
              </a:rPr>
              <a:t> </a:t>
            </a:r>
          </a:p>
        </p:txBody>
      </p:sp>
    </p:spTree>
    <p:extLst>
      <p:ext uri="{BB962C8B-B14F-4D97-AF65-F5344CB8AC3E}">
        <p14:creationId xmlns:p14="http://schemas.microsoft.com/office/powerpoint/2010/main" xmlns="" val="3284523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p:cNvSpPr/>
          <p:nvPr/>
        </p:nvSpPr>
        <p:spPr>
          <a:xfrm>
            <a:off x="24069" y="805607"/>
            <a:ext cx="904875" cy="5609967"/>
          </a:xfrm>
          <a:prstGeom prst="ellipse">
            <a:avLst/>
          </a:prstGeom>
          <a:solidFill>
            <a:srgbClr val="FFCC99"/>
          </a:solidFill>
          <a:ln/>
        </p:spPr>
        <p:style>
          <a:lnRef idx="1">
            <a:schemeClr val="accent6"/>
          </a:lnRef>
          <a:fillRef idx="2">
            <a:schemeClr val="accent6"/>
          </a:fillRef>
          <a:effectRef idx="1">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b="1" cap="all" dirty="0"/>
              <a:t>Διαταραχή Ελλειμματικής Προσοχής με ή χωρίς </a:t>
            </a:r>
            <a:r>
              <a:rPr lang="el-GR" b="1" cap="all" dirty="0" err="1"/>
              <a:t>Υπερκινητικότητα</a:t>
            </a:r>
            <a:r>
              <a:rPr lang="el-GR" b="1" cap="all" dirty="0"/>
              <a:t> (ΔΕΠ-Υ) </a:t>
            </a:r>
            <a:endParaRPr lang="el-GR" cap="all" dirty="0"/>
          </a:p>
        </p:txBody>
      </p:sp>
      <p:pic>
        <p:nvPicPr>
          <p:cNvPr id="3" name="Εικόνα 2"/>
          <p:cNvPicPr/>
          <p:nvPr/>
        </p:nvPicPr>
        <p:blipFill>
          <a:blip r:embed="rId2">
            <a:extLst>
              <a:ext uri="{28A0092B-C50C-407E-A947-70E740481C1C}">
                <a14:useLocalDpi xmlns:a14="http://schemas.microsoft.com/office/drawing/2010/main" xmlns="" val="0"/>
              </a:ext>
            </a:extLst>
          </a:blip>
          <a:srcRect/>
          <a:stretch>
            <a:fillRect/>
          </a:stretch>
        </p:blipFill>
        <p:spPr bwMode="auto">
          <a:xfrm>
            <a:off x="1185604" y="3241151"/>
            <a:ext cx="588010" cy="573405"/>
          </a:xfrm>
          <a:prstGeom prst="rect">
            <a:avLst/>
          </a:prstGeom>
          <a:noFill/>
          <a:ln>
            <a:noFill/>
          </a:ln>
        </p:spPr>
      </p:pic>
      <p:sp>
        <p:nvSpPr>
          <p:cNvPr id="4" name="Ορθογώνιο 3"/>
          <p:cNvSpPr/>
          <p:nvPr/>
        </p:nvSpPr>
        <p:spPr>
          <a:xfrm>
            <a:off x="5084960" y="543997"/>
            <a:ext cx="2730106"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ΧΑΡΑΚΤΗΡΙΣΤΙΚΑ</a:t>
            </a:r>
          </a:p>
        </p:txBody>
      </p:sp>
      <p:sp>
        <p:nvSpPr>
          <p:cNvPr id="5" name="Ορθογώνιο 4"/>
          <p:cNvSpPr/>
          <p:nvPr/>
        </p:nvSpPr>
        <p:spPr>
          <a:xfrm>
            <a:off x="2430161" y="1840875"/>
            <a:ext cx="8307859"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0"/>
              </a:spcAft>
            </a:pPr>
            <a:r>
              <a:rPr lang="el-GR" sz="2800" b="1" dirty="0">
                <a:ea typeface="Meiryo"/>
                <a:cs typeface="Times New Roman" panose="02020603050405020304" pitchFamily="18" charset="0"/>
              </a:rPr>
              <a:t>«</a:t>
            </a:r>
            <a:r>
              <a:rPr lang="el-GR" sz="2800" b="1" dirty="0" smtClean="0">
                <a:effectLst/>
                <a:ea typeface="Meiryo"/>
                <a:cs typeface="Times New Roman" panose="02020603050405020304" pitchFamily="18" charset="0"/>
              </a:rPr>
              <a:t>Επισημαίνονται τα χαρακτηριστικά των Ατόμων με ΔΕΠ-Υ, χωρίς να  </a:t>
            </a:r>
            <a:r>
              <a:rPr lang="el-GR" sz="2800" b="1" i="1" dirty="0" smtClean="0">
                <a:effectLst/>
                <a:ea typeface="Meiryo"/>
                <a:cs typeface="Times New Roman" panose="02020603050405020304" pitchFamily="18" charset="0"/>
              </a:rPr>
              <a:t>θυσιάζεται</a:t>
            </a:r>
            <a:r>
              <a:rPr lang="el-GR" sz="2800" b="1" dirty="0" smtClean="0">
                <a:effectLst/>
                <a:ea typeface="Meiryo"/>
                <a:cs typeface="Times New Roman" panose="02020603050405020304" pitchFamily="18" charset="0"/>
              </a:rPr>
              <a:t> η ετερογένεια και να υποβαθμίζεται η ετερότητα»</a:t>
            </a:r>
            <a:endParaRPr lang="el-GR" sz="2800" dirty="0">
              <a:ea typeface="Meiryo"/>
              <a:cs typeface="Times New Roman" panose="02020603050405020304" pitchFamily="18" charset="0"/>
            </a:endParaRPr>
          </a:p>
          <a:p>
            <a:pPr algn="ctr">
              <a:spcAft>
                <a:spcPts val="0"/>
              </a:spcAft>
            </a:pPr>
            <a:r>
              <a:rPr lang="el-GR" sz="2800" b="1" dirty="0">
                <a:ea typeface="Meiryo"/>
                <a:cs typeface="Times New Roman" panose="02020603050405020304" pitchFamily="18" charset="0"/>
              </a:rPr>
              <a:t> </a:t>
            </a:r>
            <a:endParaRPr lang="el-GR" sz="2800" dirty="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800" dirty="0">
                <a:ea typeface="Meiryo"/>
                <a:cs typeface="Times New Roman" panose="02020603050405020304" pitchFamily="18" charset="0"/>
              </a:rPr>
              <a:t>Έλλειψη συγκέντρωσης προσοχής </a:t>
            </a:r>
          </a:p>
          <a:p>
            <a:pPr marL="342900" lvl="0" indent="-342900">
              <a:spcAft>
                <a:spcPts val="0"/>
              </a:spcAft>
              <a:buFont typeface="Symbol" panose="05050102010706020507" pitchFamily="18" charset="2"/>
              <a:buChar char=""/>
            </a:pPr>
            <a:r>
              <a:rPr lang="el-GR" sz="2800" dirty="0">
                <a:ea typeface="Meiryo"/>
                <a:cs typeface="Times New Roman" panose="02020603050405020304" pitchFamily="18" charset="0"/>
              </a:rPr>
              <a:t>Έντονη και συστηματική παρορμητικότητα </a:t>
            </a:r>
          </a:p>
          <a:p>
            <a:pPr marL="342900" lvl="0" indent="-342900">
              <a:spcAft>
                <a:spcPts val="0"/>
              </a:spcAft>
              <a:buFont typeface="Symbol" panose="05050102010706020507" pitchFamily="18" charset="2"/>
              <a:buChar char=""/>
            </a:pPr>
            <a:r>
              <a:rPr lang="en-US" sz="2800" dirty="0">
                <a:ea typeface="Meiryo"/>
                <a:cs typeface="Times New Roman" panose="02020603050405020304" pitchFamily="18" charset="0"/>
              </a:rPr>
              <a:t>Y</a:t>
            </a:r>
            <a:r>
              <a:rPr lang="el-GR" sz="2800" dirty="0" err="1">
                <a:ea typeface="Meiryo"/>
                <a:cs typeface="Times New Roman" panose="02020603050405020304" pitchFamily="18" charset="0"/>
              </a:rPr>
              <a:t>περκινητικότητα</a:t>
            </a:r>
            <a:r>
              <a:rPr lang="el-GR" sz="2800" dirty="0">
                <a:ea typeface="Meiryo"/>
                <a:cs typeface="Times New Roman" panose="02020603050405020304" pitchFamily="18" charset="0"/>
              </a:rPr>
              <a:t> </a:t>
            </a:r>
          </a:p>
          <a:p>
            <a:pPr marL="342900" lvl="0" indent="-342900">
              <a:spcAft>
                <a:spcPts val="1800"/>
              </a:spcAft>
              <a:buFont typeface="Symbol" panose="05050102010706020507" pitchFamily="18" charset="2"/>
              <a:buChar char=""/>
            </a:pPr>
            <a:r>
              <a:rPr lang="el-GR" sz="2800" dirty="0">
                <a:ea typeface="Meiryo"/>
                <a:cs typeface="Times New Roman" panose="02020603050405020304" pitchFamily="18" charset="0"/>
              </a:rPr>
              <a:t>Διάσπαση προσοχής και </a:t>
            </a:r>
            <a:r>
              <a:rPr lang="el-GR" sz="2800" dirty="0" err="1">
                <a:ea typeface="Meiryo"/>
                <a:cs typeface="Times New Roman" panose="02020603050405020304" pitchFamily="18" charset="0"/>
              </a:rPr>
              <a:t>υπερκινητικότητα</a:t>
            </a:r>
            <a:endParaRPr lang="el-GR" sz="2800" dirty="0">
              <a:ea typeface="Meiryo"/>
              <a:cs typeface="Times New Roman" panose="02020603050405020304" pitchFamily="18" charset="0"/>
            </a:endParaRPr>
          </a:p>
        </p:txBody>
      </p:sp>
    </p:spTree>
    <p:extLst>
      <p:ext uri="{BB962C8B-B14F-4D97-AF65-F5344CB8AC3E}">
        <p14:creationId xmlns:p14="http://schemas.microsoft.com/office/powerpoint/2010/main" xmlns="" val="3790355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4416467" y="580896"/>
            <a:ext cx="4166205"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ΜΑΘΗΣΙΑΚΟ ΠΕΡΙΒΑΛΛΟΝ</a:t>
            </a:r>
          </a:p>
        </p:txBody>
      </p:sp>
      <p:pic>
        <p:nvPicPr>
          <p:cNvPr id="6" name="Εικόνα 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5604" y="3067629"/>
            <a:ext cx="646113" cy="62388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Οβάλ 6"/>
          <p:cNvSpPr/>
          <p:nvPr/>
        </p:nvSpPr>
        <p:spPr>
          <a:xfrm>
            <a:off x="24069" y="805607"/>
            <a:ext cx="904875" cy="5609967"/>
          </a:xfrm>
          <a:prstGeom prst="ellipse">
            <a:avLst/>
          </a:prstGeom>
          <a:solidFill>
            <a:srgbClr val="FFCC99"/>
          </a:solidFill>
          <a:ln/>
        </p:spPr>
        <p:style>
          <a:lnRef idx="1">
            <a:schemeClr val="accent6"/>
          </a:lnRef>
          <a:fillRef idx="2">
            <a:schemeClr val="accent6"/>
          </a:fillRef>
          <a:effectRef idx="1">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b="1" cap="all" dirty="0"/>
              <a:t>Διαταραχή Ελλειμματικής Προσοχής με ή χωρίς </a:t>
            </a:r>
            <a:r>
              <a:rPr lang="el-GR" b="1" cap="all" dirty="0" err="1"/>
              <a:t>Υπερκινητικότητα</a:t>
            </a:r>
            <a:r>
              <a:rPr lang="el-GR" b="1" cap="all" dirty="0"/>
              <a:t> (ΔΕΠ-Υ) </a:t>
            </a:r>
            <a:endParaRPr lang="el-GR" cap="all" dirty="0"/>
          </a:p>
        </p:txBody>
      </p:sp>
      <p:sp>
        <p:nvSpPr>
          <p:cNvPr id="3" name="Ορθογώνιο 2"/>
          <p:cNvSpPr/>
          <p:nvPr/>
        </p:nvSpPr>
        <p:spPr>
          <a:xfrm>
            <a:off x="2088377" y="1399063"/>
            <a:ext cx="9028756" cy="489364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0"/>
              </a:spcAft>
            </a:pPr>
            <a:r>
              <a:rPr lang="el-GR" sz="2400" b="1" dirty="0" smtClean="0">
                <a:effectLst/>
                <a:ea typeface="Meiryo"/>
                <a:cs typeface="Times New Roman" panose="02020603050405020304" pitchFamily="18" charset="0"/>
              </a:rPr>
              <a:t>«Η επικοινωνία και η κατάλληλη οργάνωση του χώρου διδασκαλίας, αποτελούν κύρια συστατικά για ένα θετικό και </a:t>
            </a:r>
            <a:r>
              <a:rPr lang="el-GR" sz="2400" b="1" dirty="0" err="1" smtClean="0">
                <a:effectLst/>
                <a:ea typeface="Meiryo"/>
                <a:cs typeface="Times New Roman" panose="02020603050405020304" pitchFamily="18" charset="0"/>
              </a:rPr>
              <a:t>διευκολυντικό</a:t>
            </a:r>
            <a:r>
              <a:rPr lang="el-GR" sz="2400" b="1" dirty="0" smtClean="0">
                <a:effectLst/>
                <a:ea typeface="Meiryo"/>
                <a:cs typeface="Times New Roman" panose="02020603050405020304" pitchFamily="18" charset="0"/>
              </a:rPr>
              <a:t> μαθησιακό περιβάλλον για τους μαθητές/</a:t>
            </a:r>
            <a:r>
              <a:rPr lang="el-GR" sz="2400" b="1" dirty="0" err="1" smtClean="0">
                <a:effectLst/>
                <a:ea typeface="Meiryo"/>
                <a:cs typeface="Times New Roman" panose="02020603050405020304" pitchFamily="18" charset="0"/>
              </a:rPr>
              <a:t>τριες</a:t>
            </a:r>
            <a:r>
              <a:rPr lang="el-GR" sz="2400" b="1" dirty="0" smtClean="0">
                <a:effectLst/>
                <a:ea typeface="Meiryo"/>
                <a:cs typeface="Times New Roman" panose="02020603050405020304" pitchFamily="18" charset="0"/>
              </a:rPr>
              <a:t> με ΔΕΠ-Υ»</a:t>
            </a:r>
            <a:endParaRPr lang="el-GR" sz="2400" dirty="0">
              <a:ea typeface="Meiryo"/>
              <a:cs typeface="Times New Roman" panose="02020603050405020304" pitchFamily="18" charset="0"/>
            </a:endParaRPr>
          </a:p>
          <a:p>
            <a:pPr algn="just">
              <a:spcAft>
                <a:spcPts val="0"/>
              </a:spcAft>
            </a:pPr>
            <a:r>
              <a:rPr lang="el-GR" sz="2400" dirty="0">
                <a:ea typeface="Meiryo"/>
                <a:cs typeface="Times New Roman" panose="02020603050405020304" pitchFamily="18" charset="0"/>
              </a:rPr>
              <a:t> </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Κατάλληλη χωροταξική ρύθμιση της τάξης που να επιτρέπει διαφορετικούς τρόπους εργασίας με λιγότερο διασπαστικούς παράγοντες</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Οργάνωση ήσυχων χώρων με στόχο την ενίσχυση της συγκέντρωσης για ατομική εργασία ή διαδικασίες αξιολόγησης</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Συμβόλαιο τάξης με κανόνες και όρια  </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Δημιουργία ενθαρρυντικού και ενισχυτικού μαθησιακού κλίματος</a:t>
            </a:r>
          </a:p>
          <a:p>
            <a:pPr marL="342900" lvl="0" indent="-342900" algn="just">
              <a:spcAft>
                <a:spcPts val="1800"/>
              </a:spcAft>
              <a:buFont typeface="Symbol" panose="05050102010706020507" pitchFamily="18" charset="2"/>
              <a:buChar char=""/>
            </a:pPr>
            <a:r>
              <a:rPr lang="el-GR" sz="2400" dirty="0">
                <a:ea typeface="Meiryo"/>
                <a:cs typeface="Times New Roman" panose="02020603050405020304" pitchFamily="18" charset="0"/>
              </a:rPr>
              <a:t>Εύκολη πρόσβαση στην πληροφορία και διαθεσιμότητα υλικού ανάλογα με την ηλικία και τη βαθμίδα εκπαίδευσης</a:t>
            </a:r>
          </a:p>
        </p:txBody>
      </p:sp>
    </p:spTree>
    <p:extLst>
      <p:ext uri="{BB962C8B-B14F-4D97-AF65-F5344CB8AC3E}">
        <p14:creationId xmlns:p14="http://schemas.microsoft.com/office/powerpoint/2010/main" xmlns="" val="698419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122449" y="593209"/>
            <a:ext cx="492500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ΕΚΠΑΙΔΕΥΤΙΚΟ ΥΛΙΚΟ/ΕΡΓΑΛΕΙΑ</a:t>
            </a:r>
          </a:p>
        </p:txBody>
      </p:sp>
      <p:pic>
        <p:nvPicPr>
          <p:cNvPr id="4" name="Εικόνα 23" descr="Image result for clip art not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3587" y="3124092"/>
            <a:ext cx="438150" cy="5603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Οβάλ 4"/>
          <p:cNvSpPr/>
          <p:nvPr/>
        </p:nvSpPr>
        <p:spPr>
          <a:xfrm>
            <a:off x="24069" y="805607"/>
            <a:ext cx="904875" cy="5609967"/>
          </a:xfrm>
          <a:prstGeom prst="ellipse">
            <a:avLst/>
          </a:prstGeom>
          <a:solidFill>
            <a:srgbClr val="FFCC99"/>
          </a:solidFill>
          <a:ln/>
        </p:spPr>
        <p:style>
          <a:lnRef idx="1">
            <a:schemeClr val="accent6"/>
          </a:lnRef>
          <a:fillRef idx="2">
            <a:schemeClr val="accent6"/>
          </a:fillRef>
          <a:effectRef idx="1">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b="1" cap="all" dirty="0"/>
              <a:t>Διαταραχή Ελλειμματικής Προσοχής με ή χωρίς </a:t>
            </a:r>
            <a:r>
              <a:rPr lang="el-GR" b="1" cap="all" dirty="0" err="1"/>
              <a:t>Υπερκινητικότητα</a:t>
            </a:r>
            <a:r>
              <a:rPr lang="el-GR" b="1" cap="all" dirty="0"/>
              <a:t> (ΔΕΠ-Υ) </a:t>
            </a:r>
            <a:endParaRPr lang="el-GR" cap="all" dirty="0"/>
          </a:p>
        </p:txBody>
      </p:sp>
      <p:sp>
        <p:nvSpPr>
          <p:cNvPr id="6" name="Ορθογώνιο 5"/>
          <p:cNvSpPr/>
          <p:nvPr/>
        </p:nvSpPr>
        <p:spPr>
          <a:xfrm>
            <a:off x="2380734" y="1791654"/>
            <a:ext cx="7974227" cy="378565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0"/>
              </a:spcAft>
            </a:pPr>
            <a:r>
              <a:rPr lang="el-GR" sz="2400" b="1" dirty="0" smtClean="0">
                <a:effectLst/>
                <a:ea typeface="Meiryo"/>
                <a:cs typeface="Times New Roman" panose="02020603050405020304" pitchFamily="18" charset="0"/>
              </a:rPr>
              <a:t>«Το εκπαιδευτικό υλικό που χρησιμοποιείται στην εκπαίδευση των παιδιών με ΔΕΠ-Υ, έχει έντονα οπτικό-ακουστικά χαρακτηριστικά»</a:t>
            </a:r>
            <a:endParaRPr lang="el-GR" sz="2400" dirty="0">
              <a:ea typeface="Meiryo"/>
              <a:cs typeface="Times New Roman" panose="02020603050405020304" pitchFamily="18" charset="0"/>
            </a:endParaRPr>
          </a:p>
          <a:p>
            <a:pPr algn="ctr">
              <a:spcAft>
                <a:spcPts val="0"/>
              </a:spcAft>
            </a:pPr>
            <a:r>
              <a:rPr lang="el-GR" sz="2400" b="1" dirty="0" smtClean="0">
                <a:effectLst/>
                <a:ea typeface="Meiryo"/>
                <a:cs typeface="Times New Roman" panose="02020603050405020304" pitchFamily="18" charset="0"/>
              </a:rPr>
              <a:t> </a:t>
            </a:r>
            <a:endParaRPr lang="el-GR" sz="2400" dirty="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Οπτικό υλικό (π. χ. γραφικοί οργανωτές, </a:t>
            </a:r>
            <a:r>
              <a:rPr lang="el-GR" sz="2400" dirty="0" err="1">
                <a:ea typeface="Meiryo"/>
                <a:cs typeface="Times New Roman" panose="02020603050405020304" pitchFamily="18" charset="0"/>
              </a:rPr>
              <a:t>χρονοσειρές</a:t>
            </a:r>
            <a:r>
              <a:rPr lang="el-GR" sz="2400" dirty="0">
                <a:ea typeface="Meiryo"/>
                <a:cs typeface="Times New Roman" panose="02020603050405020304" pitchFamily="18" charset="0"/>
              </a:rPr>
              <a:t>, διαγράμματα </a:t>
            </a:r>
            <a:r>
              <a:rPr lang="el-GR" sz="2400" dirty="0" err="1">
                <a:ea typeface="Meiryo"/>
                <a:cs typeface="Times New Roman" panose="02020603050405020304" pitchFamily="18" charset="0"/>
              </a:rPr>
              <a:t>Venn</a:t>
            </a:r>
            <a:r>
              <a:rPr lang="el-GR" sz="2400" dirty="0">
                <a:ea typeface="Meiryo"/>
                <a:cs typeface="Times New Roman" panose="02020603050405020304" pitchFamily="18" charset="0"/>
              </a:rPr>
              <a:t>, </a:t>
            </a:r>
            <a:r>
              <a:rPr lang="en-US" sz="2400" dirty="0">
                <a:ea typeface="Meiryo"/>
                <a:cs typeface="Times New Roman" panose="02020603050405020304" pitchFamily="18" charset="0"/>
              </a:rPr>
              <a:t>storyboards</a:t>
            </a:r>
            <a:r>
              <a:rPr lang="el-GR" sz="2400" dirty="0">
                <a:ea typeface="Meiryo"/>
                <a:cs typeface="Times New Roman" panose="02020603050405020304" pitchFamily="18" charset="0"/>
              </a:rPr>
              <a:t>, κλπ.)</a:t>
            </a:r>
          </a:p>
          <a:p>
            <a:pPr marL="342900" lvl="0" indent="-342900" algn="just">
              <a:spcAft>
                <a:spcPts val="0"/>
              </a:spcAft>
              <a:buFont typeface="Symbol" panose="05050102010706020507" pitchFamily="18" charset="2"/>
              <a:buChar char=""/>
            </a:pPr>
            <a:r>
              <a:rPr lang="el-GR" sz="2400" dirty="0" err="1">
                <a:ea typeface="Meiryo"/>
                <a:cs typeface="Times New Roman" panose="02020603050405020304" pitchFamily="18" charset="0"/>
              </a:rPr>
              <a:t>Χειραπτικό</a:t>
            </a:r>
            <a:r>
              <a:rPr lang="el-GR" sz="2400" dirty="0">
                <a:ea typeface="Meiryo"/>
                <a:cs typeface="Times New Roman" panose="02020603050405020304" pitchFamily="18" charset="0"/>
              </a:rPr>
              <a:t> υλικό για γλώσσα και μαθηματικά (π.χ. </a:t>
            </a:r>
            <a:r>
              <a:rPr lang="el-GR" sz="2400" dirty="0" err="1">
                <a:ea typeface="Meiryo"/>
                <a:cs typeface="Times New Roman" panose="02020603050405020304" pitchFamily="18" charset="0"/>
              </a:rPr>
              <a:t>γεωπίνακες</a:t>
            </a:r>
            <a:r>
              <a:rPr lang="el-GR" sz="2400" dirty="0">
                <a:ea typeface="Meiryo"/>
                <a:cs typeface="Times New Roman" panose="02020603050405020304" pitchFamily="18" charset="0"/>
              </a:rPr>
              <a:t>, άβακες, ντόμινο) </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Ακουστικό υλικό (π.χ. ακουστικά βιβλία, παραμύθια)</a:t>
            </a:r>
          </a:p>
          <a:p>
            <a:pPr marL="342900" lvl="0" indent="-342900" algn="just">
              <a:spcAft>
                <a:spcPts val="1800"/>
              </a:spcAft>
              <a:buFont typeface="Symbol" panose="05050102010706020507" pitchFamily="18" charset="2"/>
              <a:buChar char=""/>
            </a:pPr>
            <a:r>
              <a:rPr lang="el-GR" sz="2400" dirty="0">
                <a:ea typeface="Meiryo"/>
                <a:cs typeface="Times New Roman" panose="02020603050405020304" pitchFamily="18" charset="0"/>
              </a:rPr>
              <a:t>Χρήση εκπαιδευτικής και υποστηρικτικής τεχνολογίας </a:t>
            </a:r>
          </a:p>
        </p:txBody>
      </p:sp>
    </p:spTree>
    <p:extLst>
      <p:ext uri="{BB962C8B-B14F-4D97-AF65-F5344CB8AC3E}">
        <p14:creationId xmlns:p14="http://schemas.microsoft.com/office/powerpoint/2010/main" xmlns="" val="1387687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5" descr="Image result for a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5604" y="3062866"/>
            <a:ext cx="633413" cy="6334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3276546" y="284419"/>
            <a:ext cx="6149312"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ΔΙΔΑΚΤΙΚΕΣ ΠΡΟΣΕΓΓΙΣΕΙΣ </a:t>
            </a:r>
            <a:r>
              <a:rPr lang="el-GR" sz="2800" b="1" dirty="0" smtClean="0"/>
              <a:t>– ΠΡΑΚΤΙΚΕΣ</a:t>
            </a:r>
            <a:r>
              <a:rPr lang="en-US" sz="2800" b="1" dirty="0" smtClean="0"/>
              <a:t> I</a:t>
            </a:r>
            <a:endParaRPr lang="el-GR" sz="2800" b="1" dirty="0"/>
          </a:p>
        </p:txBody>
      </p:sp>
      <p:sp>
        <p:nvSpPr>
          <p:cNvPr id="5" name="Οβάλ 4"/>
          <p:cNvSpPr/>
          <p:nvPr/>
        </p:nvSpPr>
        <p:spPr>
          <a:xfrm>
            <a:off x="24069" y="805607"/>
            <a:ext cx="904875" cy="5609967"/>
          </a:xfrm>
          <a:prstGeom prst="ellipse">
            <a:avLst/>
          </a:prstGeom>
          <a:solidFill>
            <a:srgbClr val="FFCC99"/>
          </a:solidFill>
          <a:ln/>
        </p:spPr>
        <p:style>
          <a:lnRef idx="1">
            <a:schemeClr val="accent6"/>
          </a:lnRef>
          <a:fillRef idx="2">
            <a:schemeClr val="accent6"/>
          </a:fillRef>
          <a:effectRef idx="1">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b="1" cap="all" dirty="0"/>
              <a:t>Διαταραχή Ελλειμματικής Προσοχής με ή χωρίς </a:t>
            </a:r>
            <a:r>
              <a:rPr lang="el-GR" b="1" cap="all" dirty="0" err="1"/>
              <a:t>Υπερκινητικότητα</a:t>
            </a:r>
            <a:r>
              <a:rPr lang="el-GR" b="1" cap="all" dirty="0"/>
              <a:t> (ΔΕΠ-Υ) </a:t>
            </a:r>
            <a:endParaRPr lang="el-GR" cap="all" dirty="0"/>
          </a:p>
        </p:txBody>
      </p:sp>
      <p:sp>
        <p:nvSpPr>
          <p:cNvPr id="6" name="Ορθογώνιο 5"/>
          <p:cNvSpPr/>
          <p:nvPr/>
        </p:nvSpPr>
        <p:spPr>
          <a:xfrm>
            <a:off x="1819017" y="1091039"/>
            <a:ext cx="9922734" cy="532453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0"/>
              </a:spcAft>
            </a:pPr>
            <a:r>
              <a:rPr lang="el-GR" sz="2000" b="1" dirty="0">
                <a:latin typeface="Calibri" panose="020F0502020204030204" pitchFamily="34" charset="0"/>
                <a:ea typeface="Meiryo"/>
                <a:cs typeface="Times New Roman" panose="02020603050405020304" pitchFamily="18" charset="0"/>
              </a:rPr>
              <a:t>«Οι πρακτικές και μέθοδοι διδασκαλίες αποτελούν γέφυρες για την ανάπτυξη δεξιοτήτων»</a:t>
            </a:r>
            <a:endParaRPr lang="el-GR" sz="2000" dirty="0">
              <a:latin typeface="Tahoma" panose="020B0604030504040204" pitchFamily="34" charset="0"/>
              <a:ea typeface="Meiryo"/>
              <a:cs typeface="Times New Roman" panose="02020603050405020304" pitchFamily="18" charset="0"/>
            </a:endParaRPr>
          </a:p>
          <a:p>
            <a:pPr marL="228600" algn="just">
              <a:spcAft>
                <a:spcPts val="0"/>
              </a:spcAft>
            </a:pPr>
            <a:r>
              <a:rPr lang="el-GR" sz="2000" dirty="0">
                <a:latin typeface="Calibri" panose="020F0502020204030204" pitchFamily="34" charset="0"/>
                <a:ea typeface="Meiryo"/>
                <a:cs typeface="Times New Roman" panose="02020603050405020304" pitchFamily="18" charset="0"/>
              </a:rPr>
              <a:t> </a:t>
            </a:r>
            <a:endParaRPr lang="el-GR" sz="2000" dirty="0">
              <a:latin typeface="Tahoma" panose="020B0604030504040204" pitchFamily="34" charset="0"/>
              <a:ea typeface="Meiryo"/>
              <a:cs typeface="Times New Roman" panose="02020603050405020304" pitchFamily="18" charset="0"/>
            </a:endParaRPr>
          </a:p>
          <a:p>
            <a:pPr marL="228600" algn="just">
              <a:spcAft>
                <a:spcPts val="0"/>
              </a:spcAft>
            </a:pPr>
            <a:r>
              <a:rPr lang="el-GR" sz="2000" dirty="0">
                <a:latin typeface="Calibri" panose="020F0502020204030204" pitchFamily="34" charset="0"/>
                <a:ea typeface="Meiryo"/>
                <a:cs typeface="Times New Roman" panose="02020603050405020304" pitchFamily="18" charset="0"/>
              </a:rPr>
              <a:t>Οι πρακτικές και τεχνικές διδασκαλίας στην εκπαίδευση των παιδιών με ΔΕΠ-Υ, στοχεύουν σε τροποποίηση «προβληματικών» συμπεριφορών, μέσα από τη δημιουργία θετικού παιδαγωγικού κλίματος πλαισιωμένου με κανόνες, όρια, αλλά και επιβραβεύσεις. </a:t>
            </a:r>
            <a:endParaRPr lang="el-GR" sz="2000" dirty="0">
              <a:latin typeface="Tahoma" panose="020B0604030504040204" pitchFamily="34" charset="0"/>
              <a:ea typeface="Meiryo"/>
              <a:cs typeface="Times New Roman" panose="02020603050405020304" pitchFamily="18" charset="0"/>
            </a:endParaRPr>
          </a:p>
          <a:p>
            <a:pPr marL="511175" algn="just">
              <a:spcAft>
                <a:spcPts val="0"/>
              </a:spcAft>
            </a:pPr>
            <a:r>
              <a:rPr lang="el-GR" sz="2000" dirty="0">
                <a:latin typeface="Calibri" panose="020F0502020204030204" pitchFamily="34" charset="0"/>
                <a:ea typeface="Meiryo"/>
                <a:cs typeface="Times New Roman" panose="02020603050405020304" pitchFamily="18" charset="0"/>
              </a:rPr>
              <a:t> </a:t>
            </a:r>
            <a:endParaRPr lang="el-GR" sz="20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dirty="0">
                <a:latin typeface="Calibri" panose="020F0502020204030204" pitchFamily="34" charset="0"/>
                <a:ea typeface="Meiryo"/>
                <a:cs typeface="Times New Roman" panose="02020603050405020304" pitchFamily="18" charset="0"/>
              </a:rPr>
              <a:t>Κατάλληλη ανάθεση εργασιών και υλοποίηση δραστηριοτήτων στο επίπεδο ετοιμότητας του παιδιού με ΔΕΠ-Υ</a:t>
            </a:r>
            <a:endParaRPr lang="el-GR" sz="20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dirty="0">
                <a:latin typeface="Calibri" panose="020F0502020204030204" pitchFamily="34" charset="0"/>
                <a:ea typeface="Meiryo"/>
                <a:cs typeface="Times New Roman" panose="02020603050405020304" pitchFamily="18" charset="0"/>
              </a:rPr>
              <a:t>Παροχή οπτικών υπενθυμίσεων και βοηθημάτων μέσα στην τάξη για την υλοποίηση εργασιών ή δραστηριοτήτων</a:t>
            </a:r>
            <a:endParaRPr lang="el-GR" sz="20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dirty="0">
                <a:latin typeface="Calibri" panose="020F0502020204030204" pitchFamily="34" charset="0"/>
                <a:ea typeface="Meiryo"/>
                <a:cs typeface="Times New Roman" panose="02020603050405020304" pitchFamily="18" charset="0"/>
              </a:rPr>
              <a:t>Παρότρυνση περισσότερης ενεργητικής συμμετοχής μέσα στην τάξη (π. χ. συμμετοχή σε ομάδες και δράσεις, διανομή θέσεων ευθύνης, κλπ.) </a:t>
            </a:r>
            <a:endParaRPr lang="el-GR" sz="20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dirty="0">
                <a:latin typeface="Calibri" panose="020F0502020204030204" pitchFamily="34" charset="0"/>
                <a:ea typeface="Meiryo"/>
                <a:cs typeface="Times New Roman" panose="02020603050405020304" pitchFamily="18" charset="0"/>
              </a:rPr>
              <a:t>Παροχή βιωματικών και εργαστηριακών ασκήσεων μέσα στην τάξη</a:t>
            </a:r>
            <a:endParaRPr lang="el-GR" sz="20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dirty="0">
                <a:latin typeface="Calibri" panose="020F0502020204030204" pitchFamily="34" charset="0"/>
                <a:ea typeface="Meiryo"/>
                <a:cs typeface="Times New Roman" panose="02020603050405020304" pitchFamily="18" charset="0"/>
              </a:rPr>
              <a:t>Θέσπιση συμβολαίων, κανόνων και ορίων </a:t>
            </a:r>
            <a:endParaRPr lang="el-GR" sz="20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dirty="0">
                <a:latin typeface="Calibri" panose="020F0502020204030204" pitchFamily="34" charset="0"/>
                <a:ea typeface="Meiryo"/>
                <a:cs typeface="Times New Roman" panose="02020603050405020304" pitchFamily="18" charset="0"/>
              </a:rPr>
              <a:t>Ακολουθία σταθερών προγραμμάτων – οργάνωση χρόνου (</a:t>
            </a:r>
            <a:r>
              <a:rPr lang="el-GR" sz="2000" dirty="0" err="1">
                <a:latin typeface="Calibri" panose="020F0502020204030204" pitchFamily="34" charset="0"/>
                <a:ea typeface="Meiryo"/>
                <a:cs typeface="Times New Roman" panose="02020603050405020304" pitchFamily="18" charset="0"/>
              </a:rPr>
              <a:t>ρουτίνες</a:t>
            </a:r>
            <a:r>
              <a:rPr lang="el-GR" sz="2000" dirty="0">
                <a:latin typeface="Calibri" panose="020F0502020204030204" pitchFamily="34" charset="0"/>
                <a:ea typeface="Meiryo"/>
                <a:cs typeface="Times New Roman" panose="02020603050405020304" pitchFamily="18" charset="0"/>
              </a:rPr>
              <a:t>)</a:t>
            </a:r>
            <a:endParaRPr lang="el-GR" sz="2000" dirty="0">
              <a:latin typeface="Tahoma" panose="020B0604030504040204" pitchFamily="34" charset="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dirty="0">
                <a:latin typeface="Calibri" panose="020F0502020204030204" pitchFamily="34" charset="0"/>
                <a:ea typeface="Meiryo"/>
                <a:cs typeface="Times New Roman" panose="02020603050405020304" pitchFamily="18" charset="0"/>
              </a:rPr>
              <a:t>Εργασία σε ομάδες. Διδασκαλία </a:t>
            </a:r>
            <a:r>
              <a:rPr lang="el-GR" sz="2000" dirty="0" err="1">
                <a:latin typeface="Calibri" panose="020F0502020204030204" pitchFamily="34" charset="0"/>
                <a:ea typeface="Meiryo"/>
                <a:cs typeface="Times New Roman" panose="02020603050405020304" pitchFamily="18" charset="0"/>
              </a:rPr>
              <a:t>συνομιλήκων</a:t>
            </a:r>
            <a:endParaRPr lang="el-GR" sz="2000" dirty="0">
              <a:latin typeface="Tahoma" panose="020B0604030504040204" pitchFamily="34" charset="0"/>
              <a:ea typeface="Meiryo"/>
              <a:cs typeface="Times New Roman" panose="02020603050405020304" pitchFamily="18" charset="0"/>
            </a:endParaRPr>
          </a:p>
          <a:p>
            <a:pPr marL="342900" lvl="0" indent="-342900" algn="just">
              <a:spcAft>
                <a:spcPts val="1800"/>
              </a:spcAft>
              <a:buFont typeface="Symbol" panose="05050102010706020507" pitchFamily="18" charset="2"/>
              <a:buChar char=""/>
            </a:pPr>
            <a:r>
              <a:rPr lang="el-GR" sz="2000" dirty="0">
                <a:latin typeface="Calibri" panose="020F0502020204030204" pitchFamily="34" charset="0"/>
                <a:ea typeface="Meiryo"/>
                <a:cs typeface="Times New Roman" panose="02020603050405020304" pitchFamily="18" charset="0"/>
              </a:rPr>
              <a:t>Παροχή δυνατότητας για «δημιουργικά» διαλείμματα στη διάρκεια της ημέρας</a:t>
            </a:r>
            <a:endParaRPr lang="el-GR" sz="2000" dirty="0">
              <a:latin typeface="Tahoma" panose="020B0604030504040204" pitchFamily="34" charset="0"/>
              <a:ea typeface="Meiryo"/>
              <a:cs typeface="Times New Roman" panose="02020603050405020304" pitchFamily="18" charset="0"/>
            </a:endParaRPr>
          </a:p>
        </p:txBody>
      </p:sp>
    </p:spTree>
    <p:extLst>
      <p:ext uri="{BB962C8B-B14F-4D97-AF65-F5344CB8AC3E}">
        <p14:creationId xmlns:p14="http://schemas.microsoft.com/office/powerpoint/2010/main" xmlns="" val="1823022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5" descr="Image result for a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8944" y="3293883"/>
            <a:ext cx="633413" cy="6334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3228456" y="284419"/>
            <a:ext cx="6245492"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spcAft>
                <a:spcPts val="0"/>
              </a:spcAft>
            </a:pPr>
            <a:r>
              <a:rPr lang="el-GR" sz="2800" b="1" dirty="0"/>
              <a:t>ΔΙΔΑΚΤΙΚΕΣ ΠΡΟΣΕΓΓΙΣΕΙΣ </a:t>
            </a:r>
            <a:r>
              <a:rPr lang="el-GR" sz="2800" b="1" dirty="0" smtClean="0"/>
              <a:t>– ΠΡΑΚΤΙΚΕΣ</a:t>
            </a:r>
            <a:r>
              <a:rPr lang="en-US" sz="2800" b="1" dirty="0" smtClean="0"/>
              <a:t> II</a:t>
            </a:r>
            <a:endParaRPr lang="el-GR" sz="2800" b="1" dirty="0"/>
          </a:p>
        </p:txBody>
      </p:sp>
      <p:sp>
        <p:nvSpPr>
          <p:cNvPr id="5" name="Οβάλ 4"/>
          <p:cNvSpPr/>
          <p:nvPr/>
        </p:nvSpPr>
        <p:spPr>
          <a:xfrm>
            <a:off x="24069" y="805607"/>
            <a:ext cx="904875" cy="5609967"/>
          </a:xfrm>
          <a:prstGeom prst="ellipse">
            <a:avLst/>
          </a:prstGeom>
          <a:solidFill>
            <a:srgbClr val="FFCC99"/>
          </a:solidFill>
          <a:ln/>
        </p:spPr>
        <p:style>
          <a:lnRef idx="1">
            <a:schemeClr val="accent6"/>
          </a:lnRef>
          <a:fillRef idx="2">
            <a:schemeClr val="accent6"/>
          </a:fillRef>
          <a:effectRef idx="1">
            <a:schemeClr val="accent6"/>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b="1" cap="all" dirty="0"/>
              <a:t>Διαταραχή Ελλειμματικής Προσοχής με ή χωρίς </a:t>
            </a:r>
            <a:r>
              <a:rPr lang="el-GR" b="1" cap="all" dirty="0" err="1"/>
              <a:t>Υπερκινητικότητα</a:t>
            </a:r>
            <a:r>
              <a:rPr lang="el-GR" b="1" cap="all" dirty="0"/>
              <a:t> (ΔΕΠ-Υ) </a:t>
            </a:r>
            <a:endParaRPr lang="el-GR" cap="all" dirty="0"/>
          </a:p>
        </p:txBody>
      </p:sp>
      <p:sp>
        <p:nvSpPr>
          <p:cNvPr id="6" name="Ορθογώνιο 5"/>
          <p:cNvSpPr/>
          <p:nvPr/>
        </p:nvSpPr>
        <p:spPr>
          <a:xfrm>
            <a:off x="2096528" y="1533097"/>
            <a:ext cx="9382897" cy="41549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28600" algn="ctr">
              <a:spcAft>
                <a:spcPts val="0"/>
              </a:spcAft>
            </a:pPr>
            <a:r>
              <a:rPr lang="el-GR" sz="2400" b="1" i="1" dirty="0">
                <a:ea typeface="Meiryo"/>
                <a:cs typeface="Times New Roman" panose="02020603050405020304" pitchFamily="18" charset="0"/>
              </a:rPr>
              <a:t>Οι δεξιότητες που διακρίνονται από ένα «ειδικό βάρος» στο πεδίο της ΔΕΠ-Υ αφορούν συνήθως σε:</a:t>
            </a:r>
          </a:p>
          <a:p>
            <a:pPr marL="457200" algn="just">
              <a:spcAft>
                <a:spcPts val="0"/>
              </a:spcAft>
            </a:pPr>
            <a:r>
              <a:rPr lang="el-GR" sz="2400" dirty="0">
                <a:ea typeface="Meiryo"/>
                <a:cs typeface="Times New Roman" panose="02020603050405020304" pitchFamily="18" charset="0"/>
              </a:rPr>
              <a:t> </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Εκτελεστικές Δεξιότητες (π.χ. ρύθμιση της συμπεριφοράς, του χρόνου, αποτελεσματική οργάνωση, χρήση πληροφοριών, κλπ.)</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Έλεγχος παρόρμησης (δηλ. η ικανότητα να σκέφτεσαι πριν πράξεις)</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Δεξιότητες συναισθηματικής αναγνώρισης και ελέγχου (δηλ. η ικανότητα διαχείρισης των συναισθημάτων σε σχέση με το στόχο)</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Δεξιότητες ευελιξίας (δηλ. η ικανότητα προσαρμογής σε αλλαγές)</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Δεξιότητες εργαζόμενης μνήμης</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Δεξιότητες </a:t>
            </a:r>
            <a:r>
              <a:rPr lang="el-GR" sz="2400" dirty="0" err="1">
                <a:ea typeface="Meiryo"/>
                <a:cs typeface="Times New Roman" panose="02020603050405020304" pitchFamily="18" charset="0"/>
              </a:rPr>
              <a:t>αυτοδιόρθωσης</a:t>
            </a:r>
            <a:r>
              <a:rPr lang="el-GR" sz="2400" dirty="0">
                <a:ea typeface="Meiryo"/>
                <a:cs typeface="Times New Roman" panose="02020603050405020304" pitchFamily="18" charset="0"/>
              </a:rPr>
              <a:t> και καθορισμού προτεραιοτήτων</a:t>
            </a:r>
          </a:p>
        </p:txBody>
      </p:sp>
    </p:spTree>
    <p:extLst>
      <p:ext uri="{BB962C8B-B14F-4D97-AF65-F5344CB8AC3E}">
        <p14:creationId xmlns:p14="http://schemas.microsoft.com/office/powerpoint/2010/main" xmlns="" val="285248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xmlns="" val="2184801737"/>
              </p:ext>
            </p:extLst>
          </p:nvPr>
        </p:nvGraphicFramePr>
        <p:xfrm>
          <a:off x="5317284" y="1061155"/>
          <a:ext cx="6637650" cy="5402249"/>
        </p:xfrm>
        <a:graphic>
          <a:graphicData uri="http://schemas.openxmlformats.org/drawingml/2006/table">
            <a:tbl>
              <a:tblPr>
                <a:tableStyleId>{5C22544A-7EE6-4342-B048-85BDC9FD1C3A}</a:tableStyleId>
              </a:tblPr>
              <a:tblGrid>
                <a:gridCol w="6637650">
                  <a:extLst>
                    <a:ext uri="{9D8B030D-6E8A-4147-A177-3AD203B41FA5}">
                      <a16:colId xmlns:a16="http://schemas.microsoft.com/office/drawing/2014/main" xmlns="" val="1852736448"/>
                    </a:ext>
                  </a:extLst>
                </a:gridCol>
              </a:tblGrid>
              <a:tr h="5402249">
                <a:tc>
                  <a:txBody>
                    <a:bodyPr/>
                    <a:lstStyle/>
                    <a:p>
                      <a:pPr algn="ctr">
                        <a:spcAft>
                          <a:spcPts val="1000"/>
                        </a:spcAft>
                        <a:tabLst>
                          <a:tab pos="628650" algn="l"/>
                        </a:tabLst>
                      </a:pPr>
                      <a:r>
                        <a:rPr lang="el-GR" sz="1800" b="1" i="1" dirty="0">
                          <a:effectLst/>
                        </a:rPr>
                        <a:t> </a:t>
                      </a:r>
                      <a:r>
                        <a:rPr lang="el-GR" sz="1800" b="1" i="1" dirty="0" smtClean="0">
                          <a:effectLst/>
                        </a:rPr>
                        <a:t>«</a:t>
                      </a:r>
                      <a:r>
                        <a:rPr lang="el-GR" sz="1800" b="1" i="1" dirty="0">
                          <a:effectLst/>
                        </a:rPr>
                        <a:t>Ανάγκη υιοθέτησης ενός πολύ-πρισματικού μοντέλου Ειδικής Εκπαίδευσης που θα αναγνωρίζει ετερογένειες και ιδιαιτερότητες»</a:t>
                      </a:r>
                    </a:p>
                    <a:p>
                      <a:pPr algn="just">
                        <a:spcAft>
                          <a:spcPts val="0"/>
                        </a:spcAft>
                      </a:pPr>
                      <a:r>
                        <a:rPr lang="el-GR" sz="1800" dirty="0">
                          <a:effectLst/>
                        </a:rPr>
                        <a:t> </a:t>
                      </a:r>
                    </a:p>
                    <a:p>
                      <a:pPr algn="just">
                        <a:spcAft>
                          <a:spcPts val="0"/>
                        </a:spcAft>
                      </a:pPr>
                      <a:r>
                        <a:rPr lang="el-GR" sz="1800" dirty="0">
                          <a:effectLst/>
                        </a:rPr>
                        <a:t>Είναι γεγονός ότι η </a:t>
                      </a:r>
                      <a:r>
                        <a:rPr lang="el-GR" sz="1800" b="1" i="1" dirty="0">
                          <a:effectLst/>
                        </a:rPr>
                        <a:t>έλλειψη εξειδικευμένης γνώσης </a:t>
                      </a:r>
                      <a:r>
                        <a:rPr lang="el-GR" sz="1800" dirty="0">
                          <a:effectLst/>
                        </a:rPr>
                        <a:t>δημιουργούν σημαντικά </a:t>
                      </a:r>
                      <a:r>
                        <a:rPr lang="el-GR" sz="1800" b="1" dirty="0">
                          <a:effectLst/>
                        </a:rPr>
                        <a:t>εμπόδια στην πλήρη συμμετοχή </a:t>
                      </a:r>
                      <a:r>
                        <a:rPr lang="el-GR" sz="1800" dirty="0">
                          <a:effectLst/>
                        </a:rPr>
                        <a:t>των παιδιών με αναπηρίες ή/και ειδικές εκπαιδευτικές ανάγκες στην σχολική ζωή. </a:t>
                      </a:r>
                      <a:endParaRPr lang="en-US" sz="1800" dirty="0" smtClean="0">
                        <a:effectLst/>
                      </a:endParaRPr>
                    </a:p>
                    <a:p>
                      <a:pPr algn="just">
                        <a:spcAft>
                          <a:spcPts val="0"/>
                        </a:spcAft>
                      </a:pPr>
                      <a:endParaRPr lang="en-US" sz="1800" dirty="0" smtClean="0">
                        <a:effectLst/>
                      </a:endParaRPr>
                    </a:p>
                    <a:p>
                      <a:pPr algn="just">
                        <a:spcAft>
                          <a:spcPts val="0"/>
                        </a:spcAft>
                      </a:pPr>
                      <a:r>
                        <a:rPr lang="el-GR" sz="1800" dirty="0" smtClean="0">
                          <a:effectLst/>
                        </a:rPr>
                        <a:t>Σε </a:t>
                      </a:r>
                      <a:r>
                        <a:rPr lang="el-GR" sz="1800" dirty="0">
                          <a:effectLst/>
                        </a:rPr>
                        <a:t>αυτό το «εκπαιδευτικό τοπίο» φαίνεται ότι η «ζύμωση» μεταξύ ερευνητικής γνώσης και εκπαιδευτικής πρακτικής δεν έχει πετύχει το στόχο της. </a:t>
                      </a:r>
                      <a:endParaRPr lang="en-US" sz="1800" dirty="0" smtClean="0">
                        <a:effectLst/>
                      </a:endParaRPr>
                    </a:p>
                    <a:p>
                      <a:pPr algn="just">
                        <a:spcAft>
                          <a:spcPts val="0"/>
                        </a:spcAft>
                      </a:pPr>
                      <a:endParaRPr lang="en-US" sz="1800" dirty="0" smtClean="0">
                        <a:effectLst/>
                      </a:endParaRPr>
                    </a:p>
                    <a:p>
                      <a:pPr algn="just">
                        <a:spcAft>
                          <a:spcPts val="0"/>
                        </a:spcAft>
                      </a:pPr>
                      <a:r>
                        <a:rPr lang="el-GR" sz="1800" dirty="0" smtClean="0">
                          <a:effectLst/>
                        </a:rPr>
                        <a:t>Σημαντικό </a:t>
                      </a:r>
                      <a:r>
                        <a:rPr lang="el-GR" sz="1800" dirty="0">
                          <a:effectLst/>
                        </a:rPr>
                        <a:t>ρόλο θα μπορούσε να παίξει η </a:t>
                      </a:r>
                      <a:r>
                        <a:rPr lang="el-GR" sz="1800" b="1" i="1" dirty="0">
                          <a:effectLst/>
                        </a:rPr>
                        <a:t>συστηματική ενεργητική συμμετοχή των εκπαιδευτικών</a:t>
                      </a:r>
                      <a:r>
                        <a:rPr lang="el-GR" sz="1800" dirty="0">
                          <a:effectLst/>
                        </a:rPr>
                        <a:t> σε βιωματικά, εργαστηριακού τύπου, επιμορφωτικά σεμινάρια, </a:t>
                      </a:r>
                      <a:endParaRPr lang="en-US" sz="1800" dirty="0" smtClean="0">
                        <a:effectLst/>
                      </a:endParaRPr>
                    </a:p>
                    <a:p>
                      <a:pPr lvl="1" algn="just">
                        <a:spcAft>
                          <a:spcPts val="0"/>
                        </a:spcAft>
                      </a:pPr>
                      <a:r>
                        <a:rPr lang="el-GR" sz="1800" dirty="0" smtClean="0">
                          <a:effectLst/>
                        </a:rPr>
                        <a:t>τα </a:t>
                      </a:r>
                      <a:r>
                        <a:rPr lang="el-GR" sz="1800" dirty="0">
                          <a:effectLst/>
                        </a:rPr>
                        <a:t>οποία θα συμβάλλουν σε βαθιά γνώση των ποικίλων και ετερογενών χαρακτηριστικών και αναγκών των παιδιών με αναπηρίες ή/και ειδικές εκπαιδευτικές και στην κατάκτηση δεξιοτήτων για την  ενίσχυση της ένταξης και συμμετοχής των παιδιών  στην εκπαιδευτική πραγματικότητα</a:t>
                      </a:r>
                      <a:r>
                        <a:rPr lang="el-GR" sz="1800" dirty="0" smtClean="0">
                          <a:effectLst/>
                        </a:rPr>
                        <a:t>.</a:t>
                      </a:r>
                      <a:r>
                        <a:rPr lang="el-GR" sz="1800" dirty="0">
                          <a:effectLst/>
                        </a:rPr>
                        <a:t>  </a:t>
                      </a:r>
                      <a:endParaRPr lang="el-GR" sz="1800" dirty="0">
                        <a:effectLst/>
                        <a:latin typeface="Tahoma" panose="020B0604030504040204" pitchFamily="34" charset="0"/>
                        <a:ea typeface="Meiryo"/>
                        <a:cs typeface="Times New Roman" panose="02020603050405020304" pitchFamily="18" charset="0"/>
                      </a:endParaRPr>
                    </a:p>
                  </a:txBody>
                  <a:tcPr marL="36135" marR="36135" marT="0" marB="0" anchor="b"/>
                </a:tc>
                <a:extLst>
                  <a:ext uri="{0D108BD9-81ED-4DB2-BD59-A6C34878D82A}">
                    <a16:rowId xmlns:a16="http://schemas.microsoft.com/office/drawing/2014/main" xmlns="" val="2345998423"/>
                  </a:ext>
                </a:extLst>
              </a:tr>
            </a:tbl>
          </a:graphicData>
        </a:graphic>
      </p:graphicFrame>
      <p:sp>
        <p:nvSpPr>
          <p:cNvPr id="3" name="Ορθογώνιο 2"/>
          <p:cNvSpPr/>
          <p:nvPr/>
        </p:nvSpPr>
        <p:spPr>
          <a:xfrm>
            <a:off x="4522294" y="254895"/>
            <a:ext cx="2627772"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spcAft>
                <a:spcPts val="0"/>
              </a:spcAft>
            </a:pPr>
            <a:r>
              <a:rPr lang="el-GR" sz="2400" b="1" dirty="0"/>
              <a:t>ΘΕΩΡΙΑ ΚΑΙ ΠΡΑΞΗ</a:t>
            </a:r>
          </a:p>
        </p:txBody>
      </p:sp>
      <p:pic>
        <p:nvPicPr>
          <p:cNvPr id="7" name="Εικόνα 2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639" y="1523999"/>
            <a:ext cx="5059756" cy="37930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9961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p:cNvSpPr/>
          <p:nvPr/>
        </p:nvSpPr>
        <p:spPr>
          <a:xfrm>
            <a:off x="181875" y="1575485"/>
            <a:ext cx="904875" cy="3904735"/>
          </a:xfrm>
          <a:prstGeom prst="ellipse">
            <a:avLst/>
          </a:prstGeom>
          <a:ln/>
        </p:spPr>
        <p:style>
          <a:lnRef idx="1">
            <a:schemeClr val="accent1"/>
          </a:lnRef>
          <a:fillRef idx="2">
            <a:schemeClr val="accent1"/>
          </a:fillRef>
          <a:effectRef idx="1">
            <a:schemeClr val="accent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b="1" cap="all" dirty="0"/>
              <a:t>ΚΙΝΗΤΙΚΕΣ ΑΝΑΠΗΡΙΕΣ - ΚΑ</a:t>
            </a:r>
            <a:endParaRPr lang="el-GR" cap="all" dirty="0"/>
          </a:p>
        </p:txBody>
      </p:sp>
      <p:pic>
        <p:nvPicPr>
          <p:cNvPr id="3" name="Εικόνα 2"/>
          <p:cNvPicPr/>
          <p:nvPr/>
        </p:nvPicPr>
        <p:blipFill>
          <a:blip r:embed="rId2">
            <a:extLst>
              <a:ext uri="{28A0092B-C50C-407E-A947-70E740481C1C}">
                <a14:useLocalDpi xmlns:a14="http://schemas.microsoft.com/office/drawing/2010/main" xmlns="" val="0"/>
              </a:ext>
            </a:extLst>
          </a:blip>
          <a:srcRect/>
          <a:stretch>
            <a:fillRect/>
          </a:stretch>
        </p:blipFill>
        <p:spPr bwMode="auto">
          <a:xfrm>
            <a:off x="1185604" y="3241151"/>
            <a:ext cx="588010" cy="573405"/>
          </a:xfrm>
          <a:prstGeom prst="rect">
            <a:avLst/>
          </a:prstGeom>
          <a:noFill/>
          <a:ln>
            <a:noFill/>
          </a:ln>
        </p:spPr>
      </p:pic>
      <p:sp>
        <p:nvSpPr>
          <p:cNvPr id="4" name="Ορθογώνιο 3"/>
          <p:cNvSpPr/>
          <p:nvPr/>
        </p:nvSpPr>
        <p:spPr>
          <a:xfrm>
            <a:off x="5084960" y="543997"/>
            <a:ext cx="2730106"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spcAft>
                <a:spcPts val="0"/>
              </a:spcAft>
            </a:pPr>
            <a:r>
              <a:rPr lang="el-GR" sz="2800" b="1" dirty="0"/>
              <a:t>ΧΑΡΑΚΤΗΡΙΣΤΙΚΑ</a:t>
            </a:r>
          </a:p>
        </p:txBody>
      </p:sp>
      <p:sp>
        <p:nvSpPr>
          <p:cNvPr id="5" name="Ορθογώνιο 4"/>
          <p:cNvSpPr/>
          <p:nvPr/>
        </p:nvSpPr>
        <p:spPr>
          <a:xfrm>
            <a:off x="1872468" y="1183066"/>
            <a:ext cx="9395254" cy="5262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0"/>
              </a:spcAft>
            </a:pPr>
            <a:r>
              <a:rPr lang="el-GR" sz="2400" b="1" dirty="0">
                <a:latin typeface="Calibri" panose="020F0502020204030204" pitchFamily="34" charset="0"/>
                <a:ea typeface="Meiryo"/>
                <a:cs typeface="Times New Roman" panose="02020603050405020304" pitchFamily="18" charset="0"/>
              </a:rPr>
              <a:t>«</a:t>
            </a:r>
            <a:r>
              <a:rPr lang="el-GR" sz="2400" b="1" dirty="0" smtClean="0">
                <a:effectLst/>
                <a:latin typeface="Calibri" panose="020F0502020204030204" pitchFamily="34" charset="0"/>
                <a:ea typeface="Meiryo"/>
                <a:cs typeface="Times New Roman" panose="02020603050405020304" pitchFamily="18" charset="0"/>
              </a:rPr>
              <a:t>Επισημαίνονται τα χαρακτηριστικά των Ατόμων με ΚΑ, χωρίς να  </a:t>
            </a:r>
            <a:r>
              <a:rPr lang="el-GR" sz="2400" b="1" i="1" dirty="0" smtClean="0">
                <a:effectLst/>
                <a:latin typeface="Calibri" panose="020F0502020204030204" pitchFamily="34" charset="0"/>
                <a:ea typeface="Meiryo"/>
                <a:cs typeface="Times New Roman" panose="02020603050405020304" pitchFamily="18" charset="0"/>
              </a:rPr>
              <a:t>θυσιάζεται</a:t>
            </a:r>
            <a:r>
              <a:rPr lang="el-GR" sz="2400" b="1" dirty="0" smtClean="0">
                <a:effectLst/>
                <a:latin typeface="Calibri" panose="020F0502020204030204" pitchFamily="34" charset="0"/>
                <a:ea typeface="Meiryo"/>
                <a:cs typeface="Times New Roman" panose="02020603050405020304" pitchFamily="18" charset="0"/>
              </a:rPr>
              <a:t> η ετερογένεια και να υποβαθμίζεται η ετερότητα»</a:t>
            </a:r>
            <a:endParaRPr lang="el-GR" sz="2400" dirty="0">
              <a:latin typeface="Tahoma" panose="020B0604030504040204" pitchFamily="34" charset="0"/>
              <a:ea typeface="Meiryo"/>
              <a:cs typeface="Times New Roman" panose="02020603050405020304" pitchFamily="18" charset="0"/>
            </a:endParaRPr>
          </a:p>
          <a:p>
            <a:pPr algn="ctr">
              <a:spcAft>
                <a:spcPts val="0"/>
              </a:spcAft>
            </a:pPr>
            <a:r>
              <a:rPr lang="el-GR" sz="2400" b="1" dirty="0">
                <a:latin typeface="Calibri" panose="020F0502020204030204" pitchFamily="34" charset="0"/>
                <a:ea typeface="Meiryo"/>
                <a:cs typeface="Times New Roman" panose="02020603050405020304" pitchFamily="18" charset="0"/>
              </a:rPr>
              <a:t> </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Παθήσεις του </a:t>
            </a:r>
            <a:r>
              <a:rPr lang="el-GR" sz="2400" dirty="0" err="1">
                <a:latin typeface="Calibri" panose="020F0502020204030204" pitchFamily="34" charset="0"/>
                <a:ea typeface="Meiryo"/>
                <a:cs typeface="Times New Roman" panose="02020603050405020304" pitchFamily="18" charset="0"/>
              </a:rPr>
              <a:t>μυοσκελετικού</a:t>
            </a:r>
            <a:r>
              <a:rPr lang="el-GR" sz="2400" dirty="0">
                <a:latin typeface="Calibri" panose="020F0502020204030204" pitchFamily="34" charset="0"/>
                <a:ea typeface="Meiryo"/>
                <a:cs typeface="Times New Roman" panose="02020603050405020304" pitchFamily="18" charset="0"/>
              </a:rPr>
              <a:t> συστήματος (οστά, αρθρώσεις, μύες)</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Βλάβες του νευρικού συστήματος (εγκεφάλου, νωτιαίου μυελού, νεύρων) </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Εγκεφαλική Πάρεση</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Δυνητικές δυσκολίες στη λεπτή και αδρή κινητικότητα </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Αργές και περιορισμένες κινήσεις με συνοδεία κόπωσης</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Περιορισμοί στην επικοινωνία και στις εμπειρίες</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Δυσκολίες μνήμης </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Χαμηλή </a:t>
            </a:r>
            <a:r>
              <a:rPr lang="el-GR" sz="2400" dirty="0" err="1">
                <a:latin typeface="Calibri" panose="020F0502020204030204" pitchFamily="34" charset="0"/>
                <a:ea typeface="Meiryo"/>
                <a:cs typeface="Times New Roman" panose="02020603050405020304" pitchFamily="18" charset="0"/>
              </a:rPr>
              <a:t>αυτοεικόνα</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Έλλειψη κινήτρων</a:t>
            </a:r>
            <a:endParaRPr lang="el-GR" sz="2400" dirty="0">
              <a:latin typeface="Tahoma" panose="020B0604030504040204" pitchFamily="34" charset="0"/>
              <a:ea typeface="Meiryo"/>
              <a:cs typeface="Times New Roman" panose="02020603050405020304" pitchFamily="18" charset="0"/>
            </a:endParaRPr>
          </a:p>
          <a:p>
            <a:pPr marL="342900" lvl="0" indent="-342900">
              <a:spcAft>
                <a:spcPts val="1800"/>
              </a:spcAft>
              <a:buFont typeface="Symbol" panose="05050102010706020507" pitchFamily="18" charset="2"/>
              <a:buChar char=""/>
            </a:pPr>
            <a:r>
              <a:rPr lang="el-GR" sz="2400" dirty="0">
                <a:latin typeface="Calibri" panose="020F0502020204030204" pitchFamily="34" charset="0"/>
                <a:ea typeface="Meiryo"/>
                <a:cs typeface="Times New Roman" panose="02020603050405020304" pitchFamily="18" charset="0"/>
              </a:rPr>
              <a:t>Αισθήματα ματαίωσης</a:t>
            </a:r>
            <a:endParaRPr lang="el-GR" sz="2400" dirty="0">
              <a:latin typeface="Tahoma" panose="020B0604030504040204" pitchFamily="34" charset="0"/>
              <a:ea typeface="Meiryo"/>
              <a:cs typeface="Times New Roman" panose="02020603050405020304" pitchFamily="18" charset="0"/>
            </a:endParaRPr>
          </a:p>
        </p:txBody>
      </p:sp>
    </p:spTree>
    <p:extLst>
      <p:ext uri="{BB962C8B-B14F-4D97-AF65-F5344CB8AC3E}">
        <p14:creationId xmlns:p14="http://schemas.microsoft.com/office/powerpoint/2010/main" xmlns="" val="3967131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4416467" y="580896"/>
            <a:ext cx="4166205"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spcAft>
                <a:spcPts val="0"/>
              </a:spcAft>
            </a:pPr>
            <a:r>
              <a:rPr lang="el-GR" sz="2800" b="1" dirty="0"/>
              <a:t>ΜΑΘΗΣΙΑΚΟ ΠΕΡΙΒΑΛΛΟΝ</a:t>
            </a:r>
          </a:p>
        </p:txBody>
      </p:sp>
      <p:pic>
        <p:nvPicPr>
          <p:cNvPr id="6" name="Εικόνα 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5604" y="3067629"/>
            <a:ext cx="646113" cy="62388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Οβάλ 6"/>
          <p:cNvSpPr/>
          <p:nvPr/>
        </p:nvSpPr>
        <p:spPr>
          <a:xfrm>
            <a:off x="181875" y="1575485"/>
            <a:ext cx="904875" cy="3904735"/>
          </a:xfrm>
          <a:prstGeom prst="ellipse">
            <a:avLst/>
          </a:prstGeom>
          <a:ln/>
        </p:spPr>
        <p:style>
          <a:lnRef idx="1">
            <a:schemeClr val="accent1"/>
          </a:lnRef>
          <a:fillRef idx="2">
            <a:schemeClr val="accent1"/>
          </a:fillRef>
          <a:effectRef idx="1">
            <a:schemeClr val="accent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b="1" cap="all" dirty="0"/>
              <a:t>ΚΙΝΗΤΙΚΕΣ ΑΝΑΠΗΡΙΕΣ - ΚΑ</a:t>
            </a:r>
            <a:endParaRPr lang="el-GR" cap="all" dirty="0"/>
          </a:p>
        </p:txBody>
      </p:sp>
      <p:sp>
        <p:nvSpPr>
          <p:cNvPr id="3" name="Ορθογώνιο 2"/>
          <p:cNvSpPr/>
          <p:nvPr/>
        </p:nvSpPr>
        <p:spPr>
          <a:xfrm>
            <a:off x="2104682" y="1486746"/>
            <a:ext cx="9560096" cy="489364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0"/>
              </a:spcAft>
            </a:pPr>
            <a:r>
              <a:rPr lang="el-GR" sz="2400" b="1" dirty="0" smtClean="0">
                <a:effectLst/>
                <a:ea typeface="Meiryo"/>
                <a:cs typeface="Times New Roman" panose="02020603050405020304" pitchFamily="18" charset="0"/>
              </a:rPr>
              <a:t>«Η ασφαλής μετακίνηση και η καθολική πρόσβαση – ειδικά η χωροταξική - αποτελούν βασικά συστατικά για ένα θετικό και </a:t>
            </a:r>
            <a:r>
              <a:rPr lang="el-GR" sz="2400" b="1" dirty="0" err="1" smtClean="0">
                <a:effectLst/>
                <a:ea typeface="Meiryo"/>
                <a:cs typeface="Times New Roman" panose="02020603050405020304" pitchFamily="18" charset="0"/>
              </a:rPr>
              <a:t>διευκολυντικό</a:t>
            </a:r>
            <a:r>
              <a:rPr lang="el-GR" sz="2400" b="1" dirty="0" smtClean="0">
                <a:effectLst/>
                <a:ea typeface="Meiryo"/>
                <a:cs typeface="Times New Roman" panose="02020603050405020304" pitchFamily="18" charset="0"/>
              </a:rPr>
              <a:t> μαθησιακό περιβάλλον για τα παιδιά με ΚΑ»</a:t>
            </a:r>
            <a:endParaRPr lang="el-GR" sz="2400" dirty="0">
              <a:ea typeface="Meiryo"/>
              <a:cs typeface="Times New Roman" panose="02020603050405020304" pitchFamily="18" charset="0"/>
            </a:endParaRPr>
          </a:p>
          <a:p>
            <a:pPr algn="just">
              <a:spcAft>
                <a:spcPts val="0"/>
              </a:spcAft>
            </a:pPr>
            <a:r>
              <a:rPr lang="el-GR" sz="2400" dirty="0">
                <a:ea typeface="Meiryo"/>
                <a:cs typeface="Times New Roman" panose="02020603050405020304" pitchFamily="18" charset="0"/>
              </a:rPr>
              <a:t> </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Κατάλληλη χωροταξική ρύθμιση της τάξης και του σχολείου που να επιτρέπει παντού την πρόσβαση (π. χ. μεταβαλλόμενα ύψη γραφείου, αντιολισθητικά δάπεδα, ράμπες, αναβατόρια, ανελκυστήρες, κλπ.)</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Οργάνωση χώρων με εργονομία και διασφάλισης ασφαλούς κινητικότητας για συγκεκριμένες δραστηριότητες (π. χ. κατάλληλη διάταξη θρανίων, εργονομικά έπιπλα, κλπ.)</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Χρήση συστημάτων εναλλακτικής, </a:t>
            </a:r>
            <a:r>
              <a:rPr lang="el-GR" sz="2400" dirty="0" err="1">
                <a:ea typeface="Meiryo"/>
                <a:cs typeface="Times New Roman" panose="02020603050405020304" pitchFamily="18" charset="0"/>
              </a:rPr>
              <a:t>επαυξητικής</a:t>
            </a:r>
            <a:r>
              <a:rPr lang="el-GR" sz="2400" dirty="0">
                <a:ea typeface="Meiryo"/>
                <a:cs typeface="Times New Roman" panose="02020603050405020304" pitchFamily="18" charset="0"/>
              </a:rPr>
              <a:t> επικοινωνίας </a:t>
            </a:r>
          </a:p>
          <a:p>
            <a:pPr marL="342900" lvl="0" indent="-342900" algn="just">
              <a:spcAft>
                <a:spcPts val="1800"/>
              </a:spcAft>
              <a:buFont typeface="Symbol" panose="05050102010706020507" pitchFamily="18" charset="2"/>
              <a:buChar char=""/>
            </a:pPr>
            <a:r>
              <a:rPr lang="el-GR" sz="2400" dirty="0">
                <a:ea typeface="Meiryo"/>
                <a:cs typeface="Times New Roman" panose="02020603050405020304" pitchFamily="18" charset="0"/>
              </a:rPr>
              <a:t>Εύκολη πρόσβαση στην πληροφορία και διαθεσιμότητα υλικού ανάλογα με το είδος της κινητικής αναπηρίας</a:t>
            </a:r>
          </a:p>
        </p:txBody>
      </p:sp>
    </p:spTree>
    <p:extLst>
      <p:ext uri="{BB962C8B-B14F-4D97-AF65-F5344CB8AC3E}">
        <p14:creationId xmlns:p14="http://schemas.microsoft.com/office/powerpoint/2010/main" xmlns="" val="2067031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122449" y="593209"/>
            <a:ext cx="4925003"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spcAft>
                <a:spcPts val="0"/>
              </a:spcAft>
            </a:pPr>
            <a:r>
              <a:rPr lang="el-GR" sz="2800" b="1" dirty="0"/>
              <a:t>ΕΚΠΑΙΔΕΥΤΙΚΟ ΥΛΙΚΟ/ΕΡΓΑΛΕΙΑ</a:t>
            </a:r>
          </a:p>
        </p:txBody>
      </p:sp>
      <p:pic>
        <p:nvPicPr>
          <p:cNvPr id="4" name="Εικόνα 23" descr="Image result for clip art not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3587" y="3124092"/>
            <a:ext cx="438150" cy="5603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Οβάλ 4"/>
          <p:cNvSpPr/>
          <p:nvPr/>
        </p:nvSpPr>
        <p:spPr>
          <a:xfrm>
            <a:off x="181875" y="1575485"/>
            <a:ext cx="904875" cy="3904735"/>
          </a:xfrm>
          <a:prstGeom prst="ellipse">
            <a:avLst/>
          </a:prstGeom>
          <a:ln/>
        </p:spPr>
        <p:style>
          <a:lnRef idx="1">
            <a:schemeClr val="accent1"/>
          </a:lnRef>
          <a:fillRef idx="2">
            <a:schemeClr val="accent1"/>
          </a:fillRef>
          <a:effectRef idx="1">
            <a:schemeClr val="accent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b="1" cap="all" dirty="0"/>
              <a:t>ΚΙΝΗΤΙΚΕΣ ΑΝΑΠΗΡΙΕΣ - ΚΑ</a:t>
            </a:r>
            <a:endParaRPr lang="el-GR" cap="all" dirty="0"/>
          </a:p>
        </p:txBody>
      </p:sp>
      <p:sp>
        <p:nvSpPr>
          <p:cNvPr id="6" name="Ορθογώνιο 5"/>
          <p:cNvSpPr/>
          <p:nvPr/>
        </p:nvSpPr>
        <p:spPr>
          <a:xfrm>
            <a:off x="1998574" y="1357572"/>
            <a:ext cx="9480853"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Aft>
                <a:spcPts val="0"/>
              </a:spcAft>
            </a:pPr>
            <a:r>
              <a:rPr lang="el-GR" sz="2000" b="1" dirty="0" smtClean="0">
                <a:effectLst/>
                <a:ea typeface="Meiryo"/>
                <a:cs typeface="Times New Roman" panose="02020603050405020304" pitchFamily="18" charset="0"/>
              </a:rPr>
              <a:t>«</a:t>
            </a:r>
            <a:r>
              <a:rPr lang="en-US" sz="2000" b="1" dirty="0" smtClean="0">
                <a:effectLst/>
                <a:ea typeface="Meiryo"/>
                <a:cs typeface="Times New Roman" panose="02020603050405020304" pitchFamily="18" charset="0"/>
              </a:rPr>
              <a:t>T</a:t>
            </a:r>
            <a:r>
              <a:rPr lang="el-GR" sz="2000" b="1" dirty="0" smtClean="0">
                <a:effectLst/>
                <a:ea typeface="Meiryo"/>
                <a:cs typeface="Times New Roman" panose="02020603050405020304" pitchFamily="18" charset="0"/>
              </a:rPr>
              <a:t>ο εκπαιδευτικό υλικό που χρησιμοποιείται στην εκπαίδευση των παιδιών με </a:t>
            </a:r>
            <a:r>
              <a:rPr lang="en-US" sz="2000" b="1" dirty="0" smtClean="0">
                <a:effectLst/>
                <a:ea typeface="Meiryo"/>
                <a:cs typeface="Times New Roman" panose="02020603050405020304" pitchFamily="18" charset="0"/>
              </a:rPr>
              <a:t>KA</a:t>
            </a:r>
            <a:r>
              <a:rPr lang="el-GR" sz="2000" b="1" dirty="0" smtClean="0">
                <a:effectLst/>
                <a:ea typeface="Meiryo"/>
                <a:cs typeface="Times New Roman" panose="02020603050405020304" pitchFamily="18" charset="0"/>
              </a:rPr>
              <a:t>, δίνει ιδιαίτερη έμφαση στον εργονομικό σχεδιασμό εκπαιδευτικού υλικού και εργαλείων»</a:t>
            </a:r>
            <a:endParaRPr lang="el-GR" sz="2000" dirty="0">
              <a:ea typeface="Meiryo"/>
              <a:cs typeface="Times New Roman" panose="02020603050405020304" pitchFamily="18" charset="0"/>
            </a:endParaRPr>
          </a:p>
          <a:p>
            <a:pPr algn="ctr">
              <a:spcAft>
                <a:spcPts val="0"/>
              </a:spcAft>
            </a:pPr>
            <a:r>
              <a:rPr lang="el-GR" sz="2000" b="1" dirty="0" smtClean="0">
                <a:effectLst/>
                <a:ea typeface="Meiryo"/>
                <a:cs typeface="Times New Roman" panose="02020603050405020304" pitchFamily="18" charset="0"/>
              </a:rPr>
              <a:t> </a:t>
            </a:r>
            <a:endParaRPr lang="el-GR" sz="2000" dirty="0">
              <a:ea typeface="Meiryo"/>
              <a:cs typeface="Times New Roman" panose="02020603050405020304" pitchFamily="18" charset="0"/>
            </a:endParaRPr>
          </a:p>
          <a:p>
            <a:pPr marL="342900" lvl="0" indent="-342900" algn="just">
              <a:spcAft>
                <a:spcPts val="0"/>
              </a:spcAft>
              <a:buFont typeface="Symbol" panose="05050102010706020507" pitchFamily="18" charset="2"/>
              <a:buChar char=""/>
            </a:pPr>
            <a:r>
              <a:rPr lang="el-GR" sz="2000" dirty="0" err="1">
                <a:ea typeface="Meiryo"/>
                <a:cs typeface="Times New Roman" panose="02020603050405020304" pitchFamily="18" charset="0"/>
              </a:rPr>
              <a:t>Χειραπτικό</a:t>
            </a:r>
            <a:r>
              <a:rPr lang="el-GR" sz="2000" dirty="0">
                <a:ea typeface="Meiryo"/>
                <a:cs typeface="Times New Roman" panose="02020603050405020304" pitchFamily="18" charset="0"/>
              </a:rPr>
              <a:t> υλικό για γλώσσα και μαθηματικά (π.χ. </a:t>
            </a:r>
            <a:r>
              <a:rPr lang="el-GR" sz="2000" dirty="0" err="1">
                <a:ea typeface="Meiryo"/>
                <a:cs typeface="Times New Roman" panose="02020603050405020304" pitchFamily="18" charset="0"/>
              </a:rPr>
              <a:t>γεωπίνακες</a:t>
            </a:r>
            <a:r>
              <a:rPr lang="el-GR" sz="2000" dirty="0">
                <a:ea typeface="Meiryo"/>
                <a:cs typeface="Times New Roman" panose="02020603050405020304" pitchFamily="18" charset="0"/>
              </a:rPr>
              <a:t>, άβακες, ντόμινο) </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Χρήση επαυξημένων και εναλλακτικών τρόπων επικοινωνίας (π. χ. εικόνες, σύμβολα, νεύματα, αντικείμενα αναφοράς)</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Χρήση ακουστικού υλικού (π. χ. ηχογραφημένες ιστορίες, λογοτεχνικά κείμενα, κλπ.)</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Παιχνίδια (επιτραπέζια, κατασκευές, </a:t>
            </a:r>
            <a:r>
              <a:rPr lang="el-GR" sz="2000" dirty="0" err="1">
                <a:ea typeface="Meiryo"/>
                <a:cs typeface="Times New Roman" panose="02020603050405020304" pitchFamily="18" charset="0"/>
              </a:rPr>
              <a:t>ενσφηνώματα</a:t>
            </a:r>
            <a:r>
              <a:rPr lang="el-GR" sz="2000" dirty="0">
                <a:ea typeface="Meiryo"/>
                <a:cs typeface="Times New Roman" panose="02020603050405020304" pitchFamily="18" charset="0"/>
              </a:rPr>
              <a:t>, κλπ.)</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Εργαλεία που ενισχύουν την εργονομική χρήση υλικών (π. χ. χαρτιά, βιβλία, φορητοί υπολογιστές, αναλόγια, κλπ.)</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Υλικά που βοηθούν στη γραφή αναλόγως με το είδος της ΚΑ και τη φύση της δραστηριότητας (π.χ. ειδικές λαβές, πινέλα ζωγραφικής διαφορετικών μεγεθών, κλπ.)</a:t>
            </a:r>
          </a:p>
          <a:p>
            <a:pPr marL="342900" lvl="0" indent="-342900" algn="just">
              <a:spcAft>
                <a:spcPts val="1800"/>
              </a:spcAft>
              <a:buFont typeface="Symbol" panose="05050102010706020507" pitchFamily="18" charset="2"/>
              <a:buChar char=""/>
            </a:pPr>
            <a:r>
              <a:rPr lang="el-GR" sz="2000" dirty="0">
                <a:ea typeface="Meiryo"/>
                <a:cs typeface="Times New Roman" panose="02020603050405020304" pitchFamily="18" charset="0"/>
              </a:rPr>
              <a:t>Χρήση εκπαιδευτικής και υποστηρικτικής τεχνολογίας </a:t>
            </a:r>
          </a:p>
        </p:txBody>
      </p:sp>
    </p:spTree>
    <p:extLst>
      <p:ext uri="{BB962C8B-B14F-4D97-AF65-F5344CB8AC3E}">
        <p14:creationId xmlns:p14="http://schemas.microsoft.com/office/powerpoint/2010/main" xmlns="" val="857841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5" descr="Image result for a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5604" y="3062866"/>
            <a:ext cx="633413" cy="6334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3276546" y="284419"/>
            <a:ext cx="6149312"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spcAft>
                <a:spcPts val="0"/>
              </a:spcAft>
            </a:pPr>
            <a:r>
              <a:rPr lang="el-GR" sz="2800" b="1" dirty="0"/>
              <a:t>ΔΙΔΑΚΤΙΚΕΣ ΠΡΟΣΕΓΓΙΣΕΙΣ </a:t>
            </a:r>
            <a:r>
              <a:rPr lang="el-GR" sz="2800" b="1" dirty="0" smtClean="0"/>
              <a:t>– ΠΡΑΚΤΙΚΕΣ</a:t>
            </a:r>
            <a:r>
              <a:rPr lang="en-US" sz="2800" b="1" dirty="0" smtClean="0"/>
              <a:t> I</a:t>
            </a:r>
            <a:endParaRPr lang="el-GR" sz="2800" b="1" dirty="0"/>
          </a:p>
        </p:txBody>
      </p:sp>
      <p:sp>
        <p:nvSpPr>
          <p:cNvPr id="5" name="Οβάλ 4"/>
          <p:cNvSpPr/>
          <p:nvPr/>
        </p:nvSpPr>
        <p:spPr>
          <a:xfrm>
            <a:off x="181875" y="1575485"/>
            <a:ext cx="904875" cy="3904735"/>
          </a:xfrm>
          <a:prstGeom prst="ellipse">
            <a:avLst/>
          </a:prstGeom>
          <a:ln/>
        </p:spPr>
        <p:style>
          <a:lnRef idx="1">
            <a:schemeClr val="accent1"/>
          </a:lnRef>
          <a:fillRef idx="2">
            <a:schemeClr val="accent1"/>
          </a:fillRef>
          <a:effectRef idx="1">
            <a:schemeClr val="accent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b="1" cap="all" dirty="0"/>
              <a:t>ΚΙΝΗΤΙΚΕΣ ΑΝΑΠΗΡΙΕΣ - ΚΑ</a:t>
            </a:r>
            <a:endParaRPr lang="el-GR" cap="all" dirty="0"/>
          </a:p>
        </p:txBody>
      </p:sp>
      <p:sp>
        <p:nvSpPr>
          <p:cNvPr id="6" name="Ορθογώνιο 5"/>
          <p:cNvSpPr/>
          <p:nvPr/>
        </p:nvSpPr>
        <p:spPr>
          <a:xfrm>
            <a:off x="1917871" y="880123"/>
            <a:ext cx="10006399" cy="5632311"/>
          </a:xfrm>
          <a:prstGeom prst="rect">
            <a:avLst/>
          </a:prstGeom>
        </p:spPr>
        <p:txBody>
          <a:bodyPr wrap="square">
            <a:spAutoFit/>
          </a:bodyPr>
          <a:lstStyle/>
          <a:p>
            <a:pPr algn="ctr">
              <a:spcAft>
                <a:spcPts val="0"/>
              </a:spcAft>
            </a:pPr>
            <a:r>
              <a:rPr lang="el-GR" sz="2000" b="1" dirty="0">
                <a:ea typeface="Meiryo"/>
                <a:cs typeface="Times New Roman" panose="02020603050405020304" pitchFamily="18" charset="0"/>
              </a:rPr>
              <a:t>«Οι πρακτικές και μέθοδοι διδασκαλίες αποτελούν γέφυρες για την ανάπτυξη δεξιοτήτων»</a:t>
            </a:r>
            <a:endParaRPr lang="el-GR" sz="2000" dirty="0">
              <a:ea typeface="Meiryo"/>
              <a:cs typeface="Times New Roman" panose="02020603050405020304" pitchFamily="18" charset="0"/>
            </a:endParaRPr>
          </a:p>
          <a:p>
            <a:pPr marL="228600" algn="just">
              <a:spcAft>
                <a:spcPts val="0"/>
              </a:spcAft>
            </a:pPr>
            <a:r>
              <a:rPr lang="el-GR" sz="2000" dirty="0">
                <a:ea typeface="Meiryo"/>
                <a:cs typeface="Times New Roman" panose="02020603050405020304" pitchFamily="18" charset="0"/>
              </a:rPr>
              <a:t> </a:t>
            </a:r>
          </a:p>
          <a:p>
            <a:pPr marL="228600" algn="just">
              <a:spcAft>
                <a:spcPts val="0"/>
              </a:spcAft>
            </a:pPr>
            <a:r>
              <a:rPr lang="el-GR" sz="2000" dirty="0">
                <a:ea typeface="Meiryo"/>
                <a:cs typeface="Times New Roman" panose="02020603050405020304" pitchFamily="18" charset="0"/>
              </a:rPr>
              <a:t>Οι πρακτικές και τεχνικές διδασκαλίας στην εκπαίδευση των παιδιών με ΚΑ, δίνουν ιδιαίτερη έμφαση στη διαφοροποίηση του Αναλυτικού Προγράμματος, στη χρήση τεχνολογίας, στη διαχείριση του χρόνου και στο ζήτημα της κόπωσης. </a:t>
            </a:r>
          </a:p>
          <a:p>
            <a:pPr marL="457200" algn="just">
              <a:spcAft>
                <a:spcPts val="0"/>
              </a:spcAft>
            </a:pPr>
            <a:r>
              <a:rPr lang="el-GR" sz="2000" dirty="0">
                <a:ea typeface="Meiryo"/>
                <a:cs typeface="Times New Roman" panose="02020603050405020304" pitchFamily="18" charset="0"/>
              </a:rPr>
              <a:t> </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Παροχή δυνατότητας για συχνά διαλείμματα δίνοντας την ευκαιρία για ξεκούραση και επανάληψη</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Παροχή εναλλακτικών τρόπων εμπλοκής στα μαθήματα με διαφοροποιημένο υλικό</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Παρότρυνση περισσότερης ενεργητικής συμμετοχής μέσα στην τάξη και εκτός τάξης, αρκεί να εξασφαλίζεται η απαραίτητη προσβασιμότητα (π. χ. συμμετοχή σε ομάδες και δράσεις, διανομή θέσεων ευθύνης, κλπ.) </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Παροχή δυνατότητας ηχογράφησης του μαθήματος</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Παροχή επιπρόσθετου χρόνου για την κάλυψη των </a:t>
            </a:r>
            <a:r>
              <a:rPr lang="el-GR" sz="2000" dirty="0" err="1">
                <a:ea typeface="Meiryo"/>
                <a:cs typeface="Times New Roman" panose="02020603050405020304" pitchFamily="18" charset="0"/>
              </a:rPr>
              <a:t>χρονοκαθυστερήσεων</a:t>
            </a:r>
            <a:r>
              <a:rPr lang="el-GR" sz="2000" dirty="0">
                <a:ea typeface="Meiryo"/>
                <a:cs typeface="Times New Roman" panose="02020603050405020304" pitchFamily="18" charset="0"/>
              </a:rPr>
              <a:t> που ενδεχομένως οφείλονται στην ΚΑ</a:t>
            </a:r>
          </a:p>
          <a:p>
            <a:pPr marL="342900" lvl="0" indent="-342900">
              <a:spcAft>
                <a:spcPts val="0"/>
              </a:spcAft>
              <a:buFont typeface="Symbol" panose="05050102010706020507" pitchFamily="18" charset="2"/>
              <a:buChar char=""/>
            </a:pPr>
            <a:r>
              <a:rPr lang="el-GR" sz="2000" dirty="0">
                <a:ea typeface="Meiryo"/>
                <a:cs typeface="Times New Roman" panose="02020603050405020304" pitchFamily="18" charset="0"/>
              </a:rPr>
              <a:t>Η παρότρυνση συμμετοχής σε δραστηριότητες για ενίσχυση δεξιοτήτων λεπτής και αδρής κινητικότητας ανάλογα με τις ανάγκες και τα χαρακτηριστικά κάθε παιδιού. </a:t>
            </a:r>
          </a:p>
          <a:p>
            <a:pPr marL="342900" lvl="0" indent="-342900" algn="just">
              <a:spcAft>
                <a:spcPts val="0"/>
              </a:spcAft>
              <a:buFont typeface="Symbol" panose="05050102010706020507" pitchFamily="18" charset="2"/>
              <a:buChar char=""/>
            </a:pPr>
            <a:r>
              <a:rPr lang="el-GR" sz="2000" dirty="0">
                <a:ea typeface="Meiryo"/>
                <a:cs typeface="Times New Roman" panose="02020603050405020304" pitchFamily="18" charset="0"/>
              </a:rPr>
              <a:t>Συστηματική υποστήριξη από ενήλικα</a:t>
            </a:r>
          </a:p>
        </p:txBody>
      </p:sp>
    </p:spTree>
    <p:extLst>
      <p:ext uri="{BB962C8B-B14F-4D97-AF65-F5344CB8AC3E}">
        <p14:creationId xmlns:p14="http://schemas.microsoft.com/office/powerpoint/2010/main" xmlns="" val="4009345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5" descr="Image result for ac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5604" y="3062866"/>
            <a:ext cx="633413" cy="6334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3228456" y="284419"/>
            <a:ext cx="6245492"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spcAft>
                <a:spcPts val="0"/>
              </a:spcAft>
            </a:pPr>
            <a:r>
              <a:rPr lang="el-GR" sz="2800" b="1" dirty="0"/>
              <a:t>ΔΙΔΑΚΤΙΚΕΣ ΠΡΟΣΕΓΓΙΣΕΙΣ </a:t>
            </a:r>
            <a:r>
              <a:rPr lang="el-GR" sz="2800" b="1" dirty="0" smtClean="0"/>
              <a:t>– ΠΡΑΚΤΙΚΕΣ</a:t>
            </a:r>
            <a:r>
              <a:rPr lang="en-US" sz="2800" b="1" dirty="0" smtClean="0"/>
              <a:t> II</a:t>
            </a:r>
            <a:endParaRPr lang="el-GR" sz="2800" b="1" dirty="0"/>
          </a:p>
        </p:txBody>
      </p:sp>
      <p:sp>
        <p:nvSpPr>
          <p:cNvPr id="5" name="Οβάλ 4"/>
          <p:cNvSpPr/>
          <p:nvPr/>
        </p:nvSpPr>
        <p:spPr>
          <a:xfrm>
            <a:off x="181875" y="1575485"/>
            <a:ext cx="904875" cy="3904735"/>
          </a:xfrm>
          <a:prstGeom prst="ellipse">
            <a:avLst/>
          </a:prstGeom>
          <a:ln/>
        </p:spPr>
        <p:style>
          <a:lnRef idx="1">
            <a:schemeClr val="accent1"/>
          </a:lnRef>
          <a:fillRef idx="2">
            <a:schemeClr val="accent1"/>
          </a:fillRef>
          <a:effectRef idx="1">
            <a:schemeClr val="accent1"/>
          </a:effectRef>
          <a:fontRef idx="minor">
            <a:schemeClr val="dk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b="1" cap="all" dirty="0"/>
              <a:t>ΚΙΝΗΤΙΚΕΣ ΑΝΑΠΗΡΙΕΣ - ΚΑ</a:t>
            </a:r>
            <a:endParaRPr lang="el-GR" cap="all" dirty="0"/>
          </a:p>
        </p:txBody>
      </p:sp>
      <p:sp>
        <p:nvSpPr>
          <p:cNvPr id="6" name="Ορθογώνιο 5"/>
          <p:cNvSpPr/>
          <p:nvPr/>
        </p:nvSpPr>
        <p:spPr>
          <a:xfrm>
            <a:off x="3048000" y="1859340"/>
            <a:ext cx="7628238" cy="4154984"/>
          </a:xfrm>
          <a:prstGeom prst="rect">
            <a:avLst/>
          </a:prstGeom>
        </p:spPr>
        <p:txBody>
          <a:bodyPr wrap="square">
            <a:spAutoFit/>
          </a:bodyPr>
          <a:lstStyle/>
          <a:p>
            <a:pPr marL="228600" algn="ctr">
              <a:spcAft>
                <a:spcPts val="0"/>
              </a:spcAft>
            </a:pPr>
            <a:r>
              <a:rPr lang="el-GR" sz="2400" b="1" i="1" dirty="0">
                <a:ea typeface="Meiryo"/>
                <a:cs typeface="Times New Roman" panose="02020603050405020304" pitchFamily="18" charset="0"/>
              </a:rPr>
              <a:t>Οι δεξιότητες που έχουν ένα «ειδικό βάρος» στο πεδίο της ΚΑ, αφορούν συνήθως σε:</a:t>
            </a:r>
          </a:p>
          <a:p>
            <a:pPr marL="457200" algn="just">
              <a:spcAft>
                <a:spcPts val="0"/>
              </a:spcAft>
            </a:pPr>
            <a:r>
              <a:rPr lang="el-GR" sz="2400" dirty="0">
                <a:ea typeface="Meiryo"/>
                <a:cs typeface="Times New Roman" panose="02020603050405020304" pitchFamily="18" charset="0"/>
              </a:rPr>
              <a:t> </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Δεξιότητες καθημερινής διαβίωσης </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Επικοινωνιακές δεξιότητες (π.χ. διάλογος)</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Δεξιότητες κινητικότητας</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Δεξιότητες συνηγορίας εαυτού και διαχείρισης συναισθημάτων</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Δεξιότητες οργάνωσης χώρου μελέτης με εργονομία και ασφάλεια</a:t>
            </a:r>
          </a:p>
          <a:p>
            <a:pPr marL="457200" algn="just">
              <a:spcAft>
                <a:spcPts val="0"/>
              </a:spcAft>
            </a:pPr>
            <a:r>
              <a:rPr lang="el-GR" sz="2400" dirty="0">
                <a:ea typeface="Meiryo"/>
                <a:cs typeface="Times New Roman" panose="02020603050405020304" pitchFamily="18" charset="0"/>
              </a:rPr>
              <a:t> </a:t>
            </a:r>
          </a:p>
        </p:txBody>
      </p:sp>
    </p:spTree>
    <p:extLst>
      <p:ext uri="{BB962C8B-B14F-4D97-AF65-F5344CB8AC3E}">
        <p14:creationId xmlns:p14="http://schemas.microsoft.com/office/powerpoint/2010/main" xmlns="" val="1039797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p:cNvSpPr/>
          <p:nvPr/>
        </p:nvSpPr>
        <p:spPr>
          <a:xfrm>
            <a:off x="181875" y="852617"/>
            <a:ext cx="904876" cy="5016842"/>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sz="2000" b="1" cap="all" dirty="0"/>
              <a:t>ΖΗΤΗΜΑΤΑ ΑΞΙΟΛΟΓΗΣΗΣ</a:t>
            </a:r>
            <a:endParaRPr lang="el-GR" sz="2000" cap="all" dirty="0"/>
          </a:p>
        </p:txBody>
      </p:sp>
      <p:sp>
        <p:nvSpPr>
          <p:cNvPr id="4" name="Ορθογώνιο 3"/>
          <p:cNvSpPr/>
          <p:nvPr/>
        </p:nvSpPr>
        <p:spPr>
          <a:xfrm>
            <a:off x="3676290" y="519284"/>
            <a:ext cx="3863558"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l-GR" sz="3200" b="1" dirty="0" smtClean="0"/>
              <a:t>ΟΡΙΣΜΟΙ ΚΑΙ ΣΤΟΧΟΙ</a:t>
            </a:r>
            <a:endParaRPr lang="el-GR" sz="3200" dirty="0"/>
          </a:p>
        </p:txBody>
      </p:sp>
      <p:sp>
        <p:nvSpPr>
          <p:cNvPr id="5" name="Ορθογώνιο 4"/>
          <p:cNvSpPr/>
          <p:nvPr/>
        </p:nvSpPr>
        <p:spPr>
          <a:xfrm>
            <a:off x="1872467" y="1456426"/>
            <a:ext cx="9347467" cy="415498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spcAft>
                <a:spcPts val="0"/>
              </a:spcAft>
            </a:pPr>
            <a:r>
              <a:rPr lang="el-GR" sz="2400" b="1" dirty="0">
                <a:ea typeface="Meiryo"/>
                <a:cs typeface="Times New Roman" panose="02020603050405020304" pitchFamily="18" charset="0"/>
              </a:rPr>
              <a:t>«</a:t>
            </a:r>
            <a:r>
              <a:rPr lang="el-GR" sz="2400" b="1" dirty="0" smtClean="0">
                <a:effectLst/>
                <a:ea typeface="Meiryo"/>
                <a:cs typeface="Times New Roman" panose="02020603050405020304" pitchFamily="18" charset="0"/>
              </a:rPr>
              <a:t>Η αποτελεσματική διδασκαλία και η συνεχής αξιολόγηση αποτελούν δύο αμοιβαία εξαρτώμενες ενέργειες , οι οποίες δρουν σε ένα κυκλικό σχήμα ανατροφοδοτώντας η μια την άλλη»</a:t>
            </a:r>
            <a:endParaRPr lang="el-GR" sz="2400" dirty="0">
              <a:ea typeface="Meiryo"/>
              <a:cs typeface="Times New Roman" panose="02020603050405020304" pitchFamily="18" charset="0"/>
            </a:endParaRPr>
          </a:p>
          <a:p>
            <a:pPr algn="ctr">
              <a:spcAft>
                <a:spcPts val="0"/>
              </a:spcAft>
            </a:pPr>
            <a:r>
              <a:rPr lang="el-GR" sz="2400" b="1" dirty="0">
                <a:ea typeface="Meiryo"/>
                <a:cs typeface="Times New Roman" panose="02020603050405020304" pitchFamily="18" charset="0"/>
              </a:rPr>
              <a:t> </a:t>
            </a:r>
            <a:endParaRPr lang="el-GR" sz="2400" dirty="0">
              <a:ea typeface="Meiryo"/>
              <a:cs typeface="Times New Roman" panose="02020603050405020304" pitchFamily="18" charset="0"/>
            </a:endParaRPr>
          </a:p>
          <a:p>
            <a:pPr marL="228600">
              <a:spcAft>
                <a:spcPts val="0"/>
              </a:spcAft>
            </a:pPr>
            <a:r>
              <a:rPr lang="el-GR" sz="2400" dirty="0">
                <a:ea typeface="Meiryo"/>
                <a:cs typeface="Times New Roman" panose="02020603050405020304" pitchFamily="18" charset="0"/>
              </a:rPr>
              <a:t>Η εκπαιδευτική αξιολόγηση είναι η συλλογή και ερμηνεία πληροφοριών που μπορεί να συμβάλει:</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στην ανίχνευση, στον εντοπισμό και στην περιγραφή των εκπαιδευτικών αναγκών ενός ατόμου</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στο σχεδιασμό του εξατομικευμένου εκπαιδευτικού προγράμματος </a:t>
            </a:r>
          </a:p>
          <a:p>
            <a:pPr marL="342900" lvl="0" indent="-342900" algn="just">
              <a:spcAft>
                <a:spcPts val="0"/>
              </a:spcAft>
              <a:buFont typeface="Symbol" panose="05050102010706020507" pitchFamily="18" charset="2"/>
              <a:buChar char=""/>
            </a:pPr>
            <a:r>
              <a:rPr lang="el-GR" sz="2400" dirty="0">
                <a:ea typeface="Meiryo"/>
                <a:cs typeface="Times New Roman" panose="02020603050405020304" pitchFamily="18" charset="0"/>
              </a:rPr>
              <a:t>στο σχεδιασμό και την υλοποίηση διδακτικών παρεμβάσεων.</a:t>
            </a:r>
          </a:p>
          <a:p>
            <a:pPr marL="457200" algn="just">
              <a:spcAft>
                <a:spcPts val="1800"/>
              </a:spcAft>
            </a:pPr>
            <a:r>
              <a:rPr lang="el-GR" sz="2400" dirty="0">
                <a:ea typeface="Meiryo"/>
                <a:cs typeface="Times New Roman" panose="02020603050405020304" pitchFamily="18" charset="0"/>
              </a:rPr>
              <a:t> </a:t>
            </a:r>
          </a:p>
        </p:txBody>
      </p:sp>
      <p:pic>
        <p:nvPicPr>
          <p:cNvPr id="6" name="Εικόνα 5"/>
          <p:cNvPicPr/>
          <p:nvPr/>
        </p:nvPicPr>
        <p:blipFill>
          <a:blip r:embed="rId2">
            <a:extLst>
              <a:ext uri="{28A0092B-C50C-407E-A947-70E740481C1C}">
                <a14:useLocalDpi xmlns:a14="http://schemas.microsoft.com/office/drawing/2010/main" xmlns="" val="0"/>
              </a:ext>
            </a:extLst>
          </a:blip>
          <a:srcRect/>
          <a:stretch>
            <a:fillRect/>
          </a:stretch>
        </p:blipFill>
        <p:spPr bwMode="auto">
          <a:xfrm>
            <a:off x="1205606" y="3269440"/>
            <a:ext cx="548005" cy="528955"/>
          </a:xfrm>
          <a:prstGeom prst="rect">
            <a:avLst/>
          </a:prstGeom>
          <a:noFill/>
          <a:ln>
            <a:noFill/>
          </a:ln>
        </p:spPr>
      </p:pic>
    </p:spTree>
    <p:extLst>
      <p:ext uri="{BB962C8B-B14F-4D97-AF65-F5344CB8AC3E}">
        <p14:creationId xmlns:p14="http://schemas.microsoft.com/office/powerpoint/2010/main" xmlns="" val="2500518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p:cNvSpPr/>
          <p:nvPr/>
        </p:nvSpPr>
        <p:spPr>
          <a:xfrm>
            <a:off x="181875" y="852617"/>
            <a:ext cx="904876" cy="5016842"/>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sz="2000" b="1" cap="all" dirty="0"/>
              <a:t>ΖΗΤΗΜΑΤΑ ΑΞΙΟΛΟΓΗΣΗΣ</a:t>
            </a:r>
            <a:endParaRPr lang="el-GR" sz="2000" cap="all" dirty="0"/>
          </a:p>
        </p:txBody>
      </p:sp>
      <p:sp>
        <p:nvSpPr>
          <p:cNvPr id="4" name="Ορθογώνιο 3"/>
          <p:cNvSpPr/>
          <p:nvPr/>
        </p:nvSpPr>
        <p:spPr>
          <a:xfrm>
            <a:off x="3676290" y="519284"/>
            <a:ext cx="5154744"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l-GR" sz="3200" b="1" dirty="0"/>
              <a:t>ΠΟΤΕ ΓΙΝΕΤΑΙ Η ΑΞΙΟΛΟΓΗΣΗ</a:t>
            </a:r>
            <a:endParaRPr lang="el-GR" sz="3200" dirty="0"/>
          </a:p>
        </p:txBody>
      </p:sp>
      <p:sp>
        <p:nvSpPr>
          <p:cNvPr id="5" name="Ορθογώνιο 4"/>
          <p:cNvSpPr/>
          <p:nvPr/>
        </p:nvSpPr>
        <p:spPr>
          <a:xfrm>
            <a:off x="1872467" y="1456426"/>
            <a:ext cx="9347467"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spcAft>
                <a:spcPts val="0"/>
              </a:spcAft>
            </a:pPr>
            <a:r>
              <a:rPr lang="el-GR" sz="2400" b="1" dirty="0" smtClean="0">
                <a:ea typeface="Meiryo"/>
                <a:cs typeface="Times New Roman" panose="02020603050405020304" pitchFamily="18" charset="0"/>
              </a:rPr>
              <a:t>«Αρχική, Διαμορφωτική και ανακεφαλαιωτική αξιολόγηση”</a:t>
            </a:r>
          </a:p>
          <a:p>
            <a:pPr algn="ctr">
              <a:spcAft>
                <a:spcPts val="0"/>
              </a:spcAft>
            </a:pPr>
            <a:endParaRPr lang="el-GR" sz="2400" b="1" dirty="0" smtClean="0">
              <a:ea typeface="Meiryo"/>
              <a:cs typeface="Times New Roman" panose="02020603050405020304" pitchFamily="18" charset="0"/>
            </a:endParaRPr>
          </a:p>
          <a:p>
            <a:pPr algn="ctr">
              <a:spcAft>
                <a:spcPts val="0"/>
              </a:spcAft>
            </a:pPr>
            <a:r>
              <a:rPr lang="el-GR" sz="2400" b="1" dirty="0" smtClean="0">
                <a:ea typeface="Meiryo"/>
                <a:cs typeface="Times New Roman" panose="02020603050405020304" pitchFamily="18" charset="0"/>
              </a:rPr>
              <a:t>Αρχική αξιολόγηση: Καταγραφή και προσδιορισμός αρχικών αναγκών</a:t>
            </a:r>
          </a:p>
          <a:p>
            <a:pPr algn="ctr">
              <a:spcAft>
                <a:spcPts val="0"/>
              </a:spcAft>
            </a:pPr>
            <a:r>
              <a:rPr lang="el-GR" sz="2400" b="1" dirty="0" smtClean="0">
                <a:ea typeface="Meiryo"/>
                <a:cs typeface="Times New Roman" panose="02020603050405020304" pitchFamily="18" charset="0"/>
              </a:rPr>
              <a:t> </a:t>
            </a:r>
          </a:p>
          <a:p>
            <a:pPr algn="ctr">
              <a:spcAft>
                <a:spcPts val="0"/>
              </a:spcAft>
            </a:pPr>
            <a:r>
              <a:rPr lang="el-GR" sz="2400" b="1" dirty="0" smtClean="0">
                <a:ea typeface="Meiryo"/>
                <a:cs typeface="Times New Roman" panose="02020603050405020304" pitchFamily="18" charset="0"/>
              </a:rPr>
              <a:t>Διαμορφωτική αξιολόγηση: τροφοδοτεί διαρκώς  με νέες πληροφορίες, τροποποιεί και βελτιώνει τη διδασκαλία</a:t>
            </a:r>
          </a:p>
          <a:p>
            <a:pPr algn="ctr">
              <a:spcAft>
                <a:spcPts val="0"/>
              </a:spcAft>
            </a:pPr>
            <a:endParaRPr lang="el-GR" sz="2400" b="1" dirty="0" smtClean="0">
              <a:ea typeface="Meiryo"/>
              <a:cs typeface="Times New Roman" panose="02020603050405020304" pitchFamily="18" charset="0"/>
            </a:endParaRPr>
          </a:p>
          <a:p>
            <a:pPr algn="ctr">
              <a:spcAft>
                <a:spcPts val="0"/>
              </a:spcAft>
            </a:pPr>
            <a:r>
              <a:rPr lang="el-GR" sz="2400" b="1" dirty="0" smtClean="0">
                <a:ea typeface="Meiryo"/>
                <a:cs typeface="Times New Roman" panose="02020603050405020304" pitchFamily="18" charset="0"/>
              </a:rPr>
              <a:t>Ανακεφαλαιωτική αξιολόγηση: αποτιμά επιδόσεις όταν ολοκληρώνεται μία παρέμβαση ή μία διδακτική ενότητα</a:t>
            </a:r>
          </a:p>
          <a:p>
            <a:pPr marL="457200" algn="just">
              <a:spcAft>
                <a:spcPts val="1800"/>
              </a:spcAft>
            </a:pPr>
            <a:r>
              <a:rPr lang="el-GR" sz="2400" dirty="0">
                <a:ea typeface="Meiryo"/>
                <a:cs typeface="Times New Roman" panose="02020603050405020304" pitchFamily="18" charset="0"/>
              </a:rPr>
              <a:t> </a:t>
            </a:r>
          </a:p>
        </p:txBody>
      </p:sp>
      <p:pic>
        <p:nvPicPr>
          <p:cNvPr id="6" name="Εικόνα 5"/>
          <p:cNvPicPr/>
          <p:nvPr/>
        </p:nvPicPr>
        <p:blipFill>
          <a:blip r:embed="rId2">
            <a:extLst>
              <a:ext uri="{28A0092B-C50C-407E-A947-70E740481C1C}">
                <a14:useLocalDpi xmlns:a14="http://schemas.microsoft.com/office/drawing/2010/main" xmlns="" val="0"/>
              </a:ext>
            </a:extLst>
          </a:blip>
          <a:srcRect/>
          <a:stretch>
            <a:fillRect/>
          </a:stretch>
        </p:blipFill>
        <p:spPr bwMode="auto">
          <a:xfrm>
            <a:off x="1205606" y="3269440"/>
            <a:ext cx="548005" cy="528955"/>
          </a:xfrm>
          <a:prstGeom prst="rect">
            <a:avLst/>
          </a:prstGeom>
          <a:noFill/>
          <a:ln>
            <a:noFill/>
          </a:ln>
        </p:spPr>
      </p:pic>
    </p:spTree>
    <p:extLst>
      <p:ext uri="{BB962C8B-B14F-4D97-AF65-F5344CB8AC3E}">
        <p14:creationId xmlns:p14="http://schemas.microsoft.com/office/powerpoint/2010/main" xmlns="" val="1121554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βάλ 1"/>
          <p:cNvSpPr/>
          <p:nvPr/>
        </p:nvSpPr>
        <p:spPr>
          <a:xfrm>
            <a:off x="181875" y="852617"/>
            <a:ext cx="904876" cy="5016842"/>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r>
              <a:rPr lang="el-GR" sz="2000" b="1" cap="all" dirty="0"/>
              <a:t>ΖΗΤΗΜΑΤΑ ΑΞΙΟΛΟΓΗΣΗΣ</a:t>
            </a:r>
            <a:endParaRPr lang="el-GR" sz="2000" cap="all" dirty="0"/>
          </a:p>
        </p:txBody>
      </p:sp>
      <p:sp>
        <p:nvSpPr>
          <p:cNvPr id="4" name="Ορθογώνιο 3"/>
          <p:cNvSpPr/>
          <p:nvPr/>
        </p:nvSpPr>
        <p:spPr>
          <a:xfrm>
            <a:off x="3676290" y="519284"/>
            <a:ext cx="5978881"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l-GR" sz="3200" b="1" dirty="0" smtClean="0"/>
              <a:t>ΕΙΔΗ ΚΑΙ ΜΕΘΟΔΟΙ ΑΞΙΟΛΟΓΗΣΗΣ</a:t>
            </a:r>
            <a:endParaRPr lang="el-GR" sz="3200" dirty="0"/>
          </a:p>
        </p:txBody>
      </p:sp>
      <p:sp>
        <p:nvSpPr>
          <p:cNvPr id="5" name="Ορθογώνιο 4"/>
          <p:cNvSpPr/>
          <p:nvPr/>
        </p:nvSpPr>
        <p:spPr>
          <a:xfrm>
            <a:off x="1740130" y="3533917"/>
            <a:ext cx="3350854"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spcAft>
                <a:spcPts val="0"/>
              </a:spcAft>
            </a:pPr>
            <a:endParaRPr lang="el-GR" sz="2400" b="1" dirty="0" smtClean="0">
              <a:ea typeface="Meiryo"/>
              <a:cs typeface="Times New Roman" panose="02020603050405020304" pitchFamily="18" charset="0"/>
            </a:endParaRPr>
          </a:p>
          <a:p>
            <a:pPr algn="just" defTabSz="542925">
              <a:spcAft>
                <a:spcPts val="0"/>
              </a:spcAft>
              <a:tabLst>
                <a:tab pos="358775" algn="l"/>
              </a:tabLst>
            </a:pPr>
            <a:r>
              <a:rPr lang="el-GR" sz="2400" b="1" dirty="0" smtClean="0">
                <a:ea typeface="Meiryo"/>
                <a:cs typeface="Times New Roman" panose="02020603050405020304" pitchFamily="18" charset="0"/>
              </a:rPr>
              <a:t>•	Δοκιμασίες</a:t>
            </a:r>
          </a:p>
          <a:p>
            <a:pPr algn="just" defTabSz="542925">
              <a:spcAft>
                <a:spcPts val="0"/>
              </a:spcAft>
              <a:tabLst>
                <a:tab pos="358775" algn="l"/>
              </a:tabLst>
            </a:pPr>
            <a:r>
              <a:rPr lang="el-GR" sz="2400" b="1" dirty="0" smtClean="0">
                <a:ea typeface="Meiryo"/>
                <a:cs typeface="Times New Roman" panose="02020603050405020304" pitchFamily="18" charset="0"/>
              </a:rPr>
              <a:t>•	Παρατήρηση</a:t>
            </a:r>
          </a:p>
          <a:p>
            <a:pPr algn="just" defTabSz="542925">
              <a:spcAft>
                <a:spcPts val="0"/>
              </a:spcAft>
              <a:tabLst>
                <a:tab pos="358775" algn="l"/>
              </a:tabLst>
            </a:pPr>
            <a:r>
              <a:rPr lang="el-GR" sz="2400" b="1" dirty="0" smtClean="0">
                <a:ea typeface="Meiryo"/>
                <a:cs typeface="Times New Roman" panose="02020603050405020304" pitchFamily="18" charset="0"/>
              </a:rPr>
              <a:t>•	Συνέντευξη</a:t>
            </a:r>
          </a:p>
          <a:p>
            <a:pPr algn="just" defTabSz="542925">
              <a:spcAft>
                <a:spcPts val="0"/>
              </a:spcAft>
              <a:tabLst>
                <a:tab pos="358775" algn="l"/>
              </a:tabLst>
            </a:pPr>
            <a:r>
              <a:rPr lang="el-GR" sz="2400" b="1" dirty="0" smtClean="0">
                <a:ea typeface="Meiryo"/>
                <a:cs typeface="Times New Roman" panose="02020603050405020304" pitchFamily="18" charset="0"/>
              </a:rPr>
              <a:t>•	Φάκελο αξιολόγησης</a:t>
            </a:r>
          </a:p>
          <a:p>
            <a:pPr algn="just" defTabSz="542925">
              <a:spcAft>
                <a:spcPts val="0"/>
              </a:spcAft>
              <a:tabLst>
                <a:tab pos="358775" algn="l"/>
              </a:tabLst>
            </a:pPr>
            <a:r>
              <a:rPr lang="el-GR" sz="2400" b="1" dirty="0" smtClean="0">
                <a:ea typeface="Meiryo"/>
                <a:cs typeface="Times New Roman" panose="02020603050405020304" pitchFamily="18" charset="0"/>
              </a:rPr>
              <a:t>•	Ρουμπρίκα</a:t>
            </a:r>
          </a:p>
          <a:p>
            <a:pPr algn="just" defTabSz="542925">
              <a:spcAft>
                <a:spcPts val="0"/>
              </a:spcAft>
              <a:tabLst>
                <a:tab pos="358775" algn="l"/>
              </a:tabLst>
            </a:pPr>
            <a:r>
              <a:rPr lang="el-GR" sz="2400" b="1" dirty="0" smtClean="0">
                <a:ea typeface="Meiryo"/>
                <a:cs typeface="Times New Roman" panose="02020603050405020304" pitchFamily="18" charset="0"/>
              </a:rPr>
              <a:t>•	Λίστα Ελέγχου</a:t>
            </a:r>
          </a:p>
          <a:p>
            <a:pPr algn="ctr">
              <a:spcAft>
                <a:spcPts val="0"/>
              </a:spcAft>
            </a:pPr>
            <a:endParaRPr lang="el-GR" sz="2400" b="1" dirty="0" smtClean="0">
              <a:ea typeface="Meiryo"/>
              <a:cs typeface="Times New Roman" panose="02020603050405020304" pitchFamily="18" charset="0"/>
            </a:endParaRPr>
          </a:p>
        </p:txBody>
      </p:sp>
      <p:sp>
        <p:nvSpPr>
          <p:cNvPr id="7" name="Ορθογώνιο 6"/>
          <p:cNvSpPr/>
          <p:nvPr/>
        </p:nvSpPr>
        <p:spPr>
          <a:xfrm>
            <a:off x="1681301" y="1123095"/>
            <a:ext cx="9347467"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spcAft>
                <a:spcPts val="0"/>
              </a:spcAft>
            </a:pPr>
            <a:r>
              <a:rPr lang="el-GR" sz="2000" b="1" dirty="0" smtClean="0">
                <a:ea typeface="Meiryo"/>
                <a:cs typeface="Times New Roman" panose="02020603050405020304" pitchFamily="18" charset="0"/>
              </a:rPr>
              <a:t>«Η χρήση διαφορετικών μεθόδων αξιολόγησης είναι αναπόσπαστο κομμάτι της αξιολόγησης»</a:t>
            </a:r>
          </a:p>
          <a:p>
            <a:pPr algn="ctr">
              <a:spcAft>
                <a:spcPts val="0"/>
              </a:spcAft>
            </a:pPr>
            <a:endParaRPr lang="el-GR" sz="2000" b="1" dirty="0" smtClean="0">
              <a:ea typeface="Meiryo"/>
              <a:cs typeface="Times New Roman" panose="02020603050405020304" pitchFamily="18" charset="0"/>
            </a:endParaRPr>
          </a:p>
          <a:p>
            <a:pPr algn="ctr">
              <a:spcAft>
                <a:spcPts val="0"/>
              </a:spcAft>
            </a:pPr>
            <a:r>
              <a:rPr lang="el-GR" sz="2000" dirty="0" smtClean="0">
                <a:ea typeface="Meiryo"/>
                <a:cs typeface="Times New Roman" panose="02020603050405020304" pitchFamily="18" charset="0"/>
              </a:rPr>
              <a:t>Ανάλογα με το στόχο της αξιολόγησης, τη χρονική στιγμή που γίνεται η αξιολόγηση και τις δεξιότητες που αξιολογούνται, ποικίλες μέθοδοι μπορούν να χρησιμοποιηθούν για τη συλλογή και την καταγραφή των πληροφοριών, όπως:</a:t>
            </a:r>
          </a:p>
          <a:p>
            <a:pPr algn="ctr">
              <a:spcAft>
                <a:spcPts val="0"/>
              </a:spcAft>
            </a:pPr>
            <a:endParaRPr lang="el-GR" sz="2000" dirty="0" smtClean="0">
              <a:ea typeface="Meiryo"/>
              <a:cs typeface="Times New Roman" panose="02020603050405020304" pitchFamily="18" charset="0"/>
            </a:endParaRPr>
          </a:p>
        </p:txBody>
      </p:sp>
      <p:sp>
        <p:nvSpPr>
          <p:cNvPr id="3" name="Ορθογώνιο 2"/>
          <p:cNvSpPr/>
          <p:nvPr/>
        </p:nvSpPr>
        <p:spPr>
          <a:xfrm>
            <a:off x="5852372" y="3533917"/>
            <a:ext cx="6096000" cy="313932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spcAft>
                <a:spcPts val="0"/>
              </a:spcAft>
            </a:pPr>
            <a:r>
              <a:rPr lang="el-GR" i="1" dirty="0">
                <a:ea typeface="Meiryo"/>
                <a:cs typeface="Times New Roman" panose="02020603050405020304" pitchFamily="18" charset="0"/>
              </a:rPr>
              <a:t>Τα εργαλεία αξιολόγησης μπορεί να είναι σταθμισμένα ή μη σταθμισμένα. </a:t>
            </a:r>
            <a:endParaRPr lang="en-US" i="1" dirty="0" smtClean="0">
              <a:ea typeface="Meiryo"/>
              <a:cs typeface="Times New Roman" panose="02020603050405020304" pitchFamily="18" charset="0"/>
            </a:endParaRPr>
          </a:p>
          <a:p>
            <a:pPr algn="just">
              <a:spcAft>
                <a:spcPts val="0"/>
              </a:spcAft>
            </a:pPr>
            <a:r>
              <a:rPr lang="el-GR" i="1" dirty="0" smtClean="0">
                <a:ea typeface="Meiryo"/>
                <a:cs typeface="Times New Roman" panose="02020603050405020304" pitchFamily="18" charset="0"/>
              </a:rPr>
              <a:t>Τα </a:t>
            </a:r>
            <a:r>
              <a:rPr lang="el-GR" i="1" dirty="0">
                <a:ea typeface="Meiryo"/>
                <a:cs typeface="Times New Roman" panose="02020603050405020304" pitchFamily="18" charset="0"/>
              </a:rPr>
              <a:t>σταθμισμένα εργαλεία χρησιμοποιούνται συνήθως στην αρχική αξιολόγηση για να προσδιοριστούν οι δεξιότητες ενός ατόμου σε σύγκριση με τις δεξιότητες άλλων συνομήλικων ατόμων με κοινά χαρακτηριστικά. </a:t>
            </a:r>
            <a:endParaRPr lang="en-US" i="1" dirty="0" smtClean="0">
              <a:ea typeface="Meiryo"/>
              <a:cs typeface="Times New Roman" panose="02020603050405020304" pitchFamily="18" charset="0"/>
            </a:endParaRPr>
          </a:p>
          <a:p>
            <a:pPr algn="just">
              <a:spcAft>
                <a:spcPts val="0"/>
              </a:spcAft>
            </a:pPr>
            <a:r>
              <a:rPr lang="el-GR" i="1" dirty="0" smtClean="0">
                <a:ea typeface="Meiryo"/>
                <a:cs typeface="Times New Roman" panose="02020603050405020304" pitchFamily="18" charset="0"/>
              </a:rPr>
              <a:t>Τα </a:t>
            </a:r>
            <a:r>
              <a:rPr lang="el-GR" i="1" dirty="0">
                <a:ea typeface="Meiryo"/>
                <a:cs typeface="Times New Roman" panose="02020603050405020304" pitchFamily="18" charset="0"/>
              </a:rPr>
              <a:t>μη σταθμισμένα εργαλεία χρησιμοποιούνται συνήθως για τον καθορισμό των διδακτικών στόχων, το σχεδιασμό των διδακτικών παρεμβάσεων και την αποτίμηση των επιδόσεων κατά τη διάρκεια και την ολοκλήρωση των παρεμβάσεων.</a:t>
            </a:r>
          </a:p>
          <a:p>
            <a:pPr marL="457200" algn="just">
              <a:spcAft>
                <a:spcPts val="1800"/>
              </a:spcAft>
            </a:pPr>
            <a:r>
              <a:rPr lang="el-GR" i="1" dirty="0">
                <a:ea typeface="Meiryo"/>
                <a:cs typeface="Times New Roman" panose="02020603050405020304" pitchFamily="18" charset="0"/>
              </a:rPr>
              <a:t> </a:t>
            </a:r>
          </a:p>
        </p:txBody>
      </p:sp>
      <p:pic>
        <p:nvPicPr>
          <p:cNvPr id="8" name="Εικόνα 7" descr="Image result for actio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1226" y="3069826"/>
            <a:ext cx="600075" cy="600075"/>
          </a:xfrm>
          <a:prstGeom prst="rect">
            <a:avLst/>
          </a:prstGeom>
          <a:noFill/>
          <a:ln>
            <a:noFill/>
          </a:ln>
        </p:spPr>
      </p:pic>
    </p:spTree>
    <p:extLst>
      <p:ext uri="{BB962C8B-B14F-4D97-AF65-F5344CB8AC3E}">
        <p14:creationId xmlns:p14="http://schemas.microsoft.com/office/powerpoint/2010/main" xmlns="" val="211105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53082" y="580767"/>
            <a:ext cx="10915133" cy="5509200"/>
          </a:xfrm>
          <a:prstGeom prst="rect">
            <a:avLst/>
          </a:prstGeom>
        </p:spPr>
        <p:txBody>
          <a:bodyPr wrap="square">
            <a:spAutoFit/>
          </a:bodyPr>
          <a:lstStyle/>
          <a:p>
            <a:r>
              <a:rPr lang="el-GR" sz="1600" b="1" dirty="0" smtClean="0">
                <a:effectLst/>
                <a:ea typeface="Meiryo"/>
                <a:cs typeface="Times New Roman" panose="02020603050405020304" pitchFamily="18" charset="0"/>
              </a:rPr>
              <a:t>Ενδεικτική Βιβλιογραφία </a:t>
            </a:r>
            <a:endParaRPr lang="el-GR" sz="1600" dirty="0" smtClean="0">
              <a:effectLst/>
              <a:ea typeface="Meiryo"/>
              <a:cs typeface="Times New Roman" panose="02020603050405020304" pitchFamily="18" charset="0"/>
            </a:endParaRPr>
          </a:p>
          <a:p>
            <a:pPr algn="just"/>
            <a:r>
              <a:rPr lang="el-GR" sz="1600" dirty="0">
                <a:ea typeface="Times New Roman" panose="02020603050405020304" pitchFamily="18" charset="0"/>
                <a:cs typeface="Times New Roman" panose="02020603050405020304" pitchFamily="18" charset="0"/>
              </a:rPr>
              <a:t> </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Allman</a:t>
            </a:r>
            <a:r>
              <a:rPr lang="el-GR" sz="1600" dirty="0">
                <a:ea typeface="Times New Roman" panose="02020603050405020304" pitchFamily="18" charset="0"/>
                <a:cs typeface="Times New Roman" panose="02020603050405020304" pitchFamily="18" charset="0"/>
              </a:rPr>
              <a:t>, Β.</a:t>
            </a:r>
            <a:r>
              <a:rPr lang="en-US" sz="1600" dirty="0">
                <a:ea typeface="Times New Roman" panose="02020603050405020304" pitchFamily="18" charset="0"/>
                <a:cs typeface="Times New Roman" panose="02020603050405020304" pitchFamily="18" charset="0"/>
              </a:rPr>
              <a:t>C</a:t>
            </a:r>
            <a:r>
              <a:rPr lang="el-GR" sz="1600" dirty="0">
                <a:ea typeface="Times New Roman" panose="02020603050405020304" pitchFamily="18" charset="0"/>
                <a:cs typeface="Times New Roman" panose="02020603050405020304" pitchFamily="18" charset="0"/>
              </a:rPr>
              <a:t>., &amp; </a:t>
            </a:r>
            <a:r>
              <a:rPr lang="en-US" sz="1600" dirty="0">
                <a:ea typeface="Times New Roman" panose="02020603050405020304" pitchFamily="18" charset="0"/>
                <a:cs typeface="Times New Roman" panose="02020603050405020304" pitchFamily="18" charset="0"/>
              </a:rPr>
              <a:t>Lewis</a:t>
            </a:r>
            <a:r>
              <a:rPr lang="el-GR" sz="1600" dirty="0">
                <a:ea typeface="Times New Roman" panose="02020603050405020304" pitchFamily="18" charset="0"/>
                <a:cs typeface="Times New Roman" panose="02020603050405020304" pitchFamily="18" charset="0"/>
              </a:rPr>
              <a:t>, </a:t>
            </a:r>
            <a:r>
              <a:rPr lang="en-US" sz="1600" dirty="0">
                <a:ea typeface="Times New Roman" panose="02020603050405020304" pitchFamily="18" charset="0"/>
                <a:cs typeface="Times New Roman" panose="02020603050405020304" pitchFamily="18" charset="0"/>
              </a:rPr>
              <a:t>S</a:t>
            </a:r>
            <a:r>
              <a:rPr lang="el-GR" sz="1600" dirty="0">
                <a:ea typeface="Times New Roman" panose="02020603050405020304" pitchFamily="18" charset="0"/>
                <a:cs typeface="Times New Roman" panose="02020603050405020304" pitchFamily="18" charset="0"/>
              </a:rPr>
              <a:t>. (</a:t>
            </a:r>
            <a:r>
              <a:rPr lang="en-US" sz="1600" dirty="0" err="1">
                <a:ea typeface="Times New Roman" panose="02020603050405020304" pitchFamily="18" charset="0"/>
                <a:cs typeface="Times New Roman" panose="02020603050405020304" pitchFamily="18" charset="0"/>
              </a:rPr>
              <a:t>Eds</a:t>
            </a:r>
            <a:r>
              <a:rPr lang="el-GR" sz="1600" dirty="0">
                <a:ea typeface="Times New Roman" panose="02020603050405020304" pitchFamily="18" charset="0"/>
                <a:cs typeface="Times New Roman" panose="02020603050405020304" pitchFamily="18" charset="0"/>
              </a:rPr>
              <a:t>.) </a:t>
            </a:r>
            <a:r>
              <a:rPr lang="en-US" sz="1600" dirty="0">
                <a:ea typeface="Times New Roman" panose="02020603050405020304" pitchFamily="18" charset="0"/>
                <a:cs typeface="Times New Roman" panose="02020603050405020304" pitchFamily="18" charset="0"/>
              </a:rPr>
              <a:t>(2014). </a:t>
            </a:r>
            <a:r>
              <a:rPr lang="en-US" sz="1600" i="1" dirty="0">
                <a:ea typeface="Times New Roman" panose="02020603050405020304" pitchFamily="18" charset="0"/>
                <a:cs typeface="Times New Roman" panose="02020603050405020304" pitchFamily="18" charset="0"/>
              </a:rPr>
              <a:t>ECC Essentials. Teaching the expanded core curriculum to students with visual impairments.</a:t>
            </a:r>
            <a:r>
              <a:rPr lang="en-US" sz="1600" dirty="0">
                <a:ea typeface="Times New Roman" panose="02020603050405020304" pitchFamily="18" charset="0"/>
                <a:cs typeface="Times New Roman" panose="02020603050405020304" pitchFamily="18" charset="0"/>
              </a:rPr>
              <a:t> USA: AFB Press.</a:t>
            </a:r>
            <a:endParaRPr lang="el-GR" sz="1600" dirty="0" smtClean="0">
              <a:effectLst/>
              <a:ea typeface="Meiryo"/>
              <a:cs typeface="Times New Roman" panose="02020603050405020304" pitchFamily="18" charset="0"/>
            </a:endParaRPr>
          </a:p>
          <a:p>
            <a:pPr marL="269875" indent="-269875" algn="just"/>
            <a:r>
              <a:rPr lang="en-US" sz="1600" dirty="0" err="1">
                <a:ea typeface="Times New Roman" panose="02020603050405020304" pitchFamily="18" charset="0"/>
                <a:cs typeface="Times New Roman" panose="02020603050405020304" pitchFamily="18" charset="0"/>
              </a:rPr>
              <a:t>Argyropoulos</a:t>
            </a:r>
            <a:r>
              <a:rPr lang="en-US" sz="1600" dirty="0">
                <a:ea typeface="Times New Roman" panose="02020603050405020304" pitchFamily="18" charset="0"/>
                <a:cs typeface="Times New Roman" panose="02020603050405020304" pitchFamily="18" charset="0"/>
              </a:rPr>
              <a:t>, V., &amp; Gentle, F. (2019). Formal and non-formal education for individuals with vision impairment or multiple disabilities and vision impairment. In J. Ravenscroft (</a:t>
            </a:r>
            <a:r>
              <a:rPr lang="el-GR" sz="1600" dirty="0">
                <a:ea typeface="Times New Roman" panose="02020603050405020304" pitchFamily="18" charset="0"/>
                <a:cs typeface="Times New Roman" panose="02020603050405020304" pitchFamily="18" charset="0"/>
              </a:rPr>
              <a:t>Ε</a:t>
            </a:r>
            <a:r>
              <a:rPr lang="en-US" sz="1600" dirty="0">
                <a:ea typeface="Times New Roman" panose="02020603050405020304" pitchFamily="18" charset="0"/>
                <a:cs typeface="Times New Roman" panose="02020603050405020304" pitchFamily="18" charset="0"/>
              </a:rPr>
              <a:t>d.) </a:t>
            </a:r>
            <a:r>
              <a:rPr lang="en-US" sz="1600" i="1" dirty="0">
                <a:ea typeface="Times New Roman" panose="02020603050405020304" pitchFamily="18" charset="0"/>
                <a:cs typeface="Times New Roman" panose="02020603050405020304" pitchFamily="18" charset="0"/>
              </a:rPr>
              <a:t>The Routledge Handbook of Visual Impairment</a:t>
            </a:r>
            <a:r>
              <a:rPr lang="en-US" sz="1600" dirty="0">
                <a:ea typeface="Times New Roman" panose="02020603050405020304" pitchFamily="18" charset="0"/>
                <a:cs typeface="Times New Roman" panose="02020603050405020304" pitchFamily="18" charset="0"/>
              </a:rPr>
              <a:t> (pp. 118-142). Abingdon: Routledge..</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Bjork, E. (2009). Many become losers when the Universal Design perspective is neglected: Exploring the true cost of ignoring Universal Design principles. </a:t>
            </a:r>
            <a:r>
              <a:rPr lang="en-US" sz="1600" i="1" dirty="0">
                <a:ea typeface="Times New Roman" panose="02020603050405020304" pitchFamily="18" charset="0"/>
                <a:cs typeface="Times New Roman" panose="02020603050405020304" pitchFamily="18" charset="0"/>
              </a:rPr>
              <a:t>Technology and Disability, 21</a:t>
            </a:r>
            <a:r>
              <a:rPr lang="en-US" sz="1600" dirty="0">
                <a:ea typeface="Times New Roman" panose="02020603050405020304" pitchFamily="18" charset="0"/>
                <a:cs typeface="Times New Roman" panose="02020603050405020304" pitchFamily="18" charset="0"/>
              </a:rPr>
              <a:t>, 117-125. </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Corbett, J., &amp; Norwich, B. (1997). Special needs and client rights: the changing social and political context of special educational research. </a:t>
            </a:r>
            <a:r>
              <a:rPr lang="en-US" sz="1600" i="1" dirty="0">
                <a:ea typeface="Times New Roman" panose="02020603050405020304" pitchFamily="18" charset="0"/>
                <a:cs typeface="Times New Roman" panose="02020603050405020304" pitchFamily="18" charset="0"/>
              </a:rPr>
              <a:t>British Educational Research Journal, 23</a:t>
            </a:r>
            <a:r>
              <a:rPr lang="en-US" sz="1600" dirty="0">
                <a:ea typeface="Times New Roman" panose="02020603050405020304" pitchFamily="18" charset="0"/>
                <a:cs typeface="Times New Roman" panose="02020603050405020304" pitchFamily="18" charset="0"/>
              </a:rPr>
              <a:t>(3), 379–389.</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Florian, L. (1998). An examination of the practical problems associated with the implementation of inclusive education policies. </a:t>
            </a:r>
            <a:r>
              <a:rPr lang="en-US" sz="1600" i="1" dirty="0">
                <a:ea typeface="Times New Roman" panose="02020603050405020304" pitchFamily="18" charset="0"/>
                <a:cs typeface="Times New Roman" panose="02020603050405020304" pitchFamily="18" charset="0"/>
              </a:rPr>
              <a:t>Support for Learning, 13(</a:t>
            </a:r>
            <a:r>
              <a:rPr lang="en-US" sz="1600" dirty="0">
                <a:ea typeface="Times New Roman" panose="02020603050405020304" pitchFamily="18" charset="0"/>
                <a:cs typeface="Times New Roman" panose="02020603050405020304" pitchFamily="18" charset="0"/>
              </a:rPr>
              <a:t>3), 105–108.</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George, P. S. (2005). A rationale for differentiating instruction in the regular classroom. </a:t>
            </a:r>
            <a:r>
              <a:rPr lang="en-US" sz="1600" i="1" dirty="0">
                <a:ea typeface="Times New Roman" panose="02020603050405020304" pitchFamily="18" charset="0"/>
                <a:cs typeface="Times New Roman" panose="02020603050405020304" pitchFamily="18" charset="0"/>
              </a:rPr>
              <a:t>Theory Into Practice, 44,</a:t>
            </a:r>
            <a:r>
              <a:rPr lang="en-US" sz="1600" dirty="0">
                <a:ea typeface="Times New Roman" panose="02020603050405020304" pitchFamily="18" charset="0"/>
                <a:cs typeface="Times New Roman" panose="02020603050405020304" pitchFamily="18" charset="0"/>
              </a:rPr>
              <a:t> 185-193.</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Hodkinson, A. (2010). Inclusive and special education in the English educational system: historical perspectives, recent developments and future challenges. British Journal of Special Education, 37(2), 61-67.</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Humphrey, N., </a:t>
            </a:r>
            <a:r>
              <a:rPr lang="en-US" sz="1600" dirty="0" err="1">
                <a:ea typeface="Times New Roman" panose="02020603050405020304" pitchFamily="18" charset="0"/>
                <a:cs typeface="Times New Roman" panose="02020603050405020304" pitchFamily="18" charset="0"/>
              </a:rPr>
              <a:t>Bartolo</a:t>
            </a:r>
            <a:r>
              <a:rPr lang="en-US" sz="1600" dirty="0">
                <a:ea typeface="Times New Roman" panose="02020603050405020304" pitchFamily="18" charset="0"/>
                <a:cs typeface="Times New Roman" panose="02020603050405020304" pitchFamily="18" charset="0"/>
              </a:rPr>
              <a:t>, P., Ale, P., </a:t>
            </a:r>
            <a:r>
              <a:rPr lang="en-US" sz="1600" dirty="0" err="1">
                <a:ea typeface="Times New Roman" panose="02020603050405020304" pitchFamily="18" charset="0"/>
                <a:cs typeface="Times New Roman" panose="02020603050405020304" pitchFamily="18" charset="0"/>
              </a:rPr>
              <a:t>Calleja</a:t>
            </a:r>
            <a:r>
              <a:rPr lang="en-US" sz="1600" dirty="0">
                <a:ea typeface="Times New Roman" panose="02020603050405020304" pitchFamily="18" charset="0"/>
                <a:cs typeface="Times New Roman" panose="02020603050405020304" pitchFamily="18" charset="0"/>
              </a:rPr>
              <a:t>, C., </a:t>
            </a:r>
            <a:r>
              <a:rPr lang="en-US" sz="1600" dirty="0" err="1">
                <a:ea typeface="Times New Roman" panose="02020603050405020304" pitchFamily="18" charset="0"/>
                <a:cs typeface="Times New Roman" panose="02020603050405020304" pitchFamily="18" charset="0"/>
              </a:rPr>
              <a:t>Hofsaess</a:t>
            </a:r>
            <a:r>
              <a:rPr lang="en-US" sz="1600" dirty="0">
                <a:ea typeface="Times New Roman" panose="02020603050405020304" pitchFamily="18" charset="0"/>
                <a:cs typeface="Times New Roman" panose="02020603050405020304" pitchFamily="18" charset="0"/>
              </a:rPr>
              <a:t>, T., </a:t>
            </a:r>
            <a:r>
              <a:rPr lang="en-US" sz="1600" dirty="0" err="1">
                <a:ea typeface="Times New Roman" panose="02020603050405020304" pitchFamily="18" charset="0"/>
                <a:cs typeface="Times New Roman" panose="02020603050405020304" pitchFamily="18" charset="0"/>
              </a:rPr>
              <a:t>Janikova</a:t>
            </a:r>
            <a:r>
              <a:rPr lang="en-US" sz="1600" dirty="0">
                <a:ea typeface="Times New Roman" panose="02020603050405020304" pitchFamily="18" charset="0"/>
                <a:cs typeface="Times New Roman" panose="02020603050405020304" pitchFamily="18" charset="0"/>
              </a:rPr>
              <a:t>, V., </a:t>
            </a:r>
            <a:r>
              <a:rPr lang="en-US" sz="1600" dirty="0" err="1">
                <a:ea typeface="Times New Roman" panose="02020603050405020304" pitchFamily="18" charset="0"/>
                <a:cs typeface="Times New Roman" panose="02020603050405020304" pitchFamily="18" charset="0"/>
              </a:rPr>
              <a:t>Lous</a:t>
            </a:r>
            <a:r>
              <a:rPr lang="en-US" sz="1600" dirty="0">
                <a:ea typeface="Times New Roman" panose="02020603050405020304" pitchFamily="18" charset="0"/>
                <a:cs typeface="Times New Roman" panose="02020603050405020304" pitchFamily="18" charset="0"/>
              </a:rPr>
              <a:t>, A., </a:t>
            </a:r>
            <a:r>
              <a:rPr lang="en-US" sz="1600" dirty="0" err="1">
                <a:ea typeface="Times New Roman" panose="02020603050405020304" pitchFamily="18" charset="0"/>
                <a:cs typeface="Times New Roman" panose="02020603050405020304" pitchFamily="18" charset="0"/>
              </a:rPr>
              <a:t>Vilkiene</a:t>
            </a:r>
            <a:r>
              <a:rPr lang="en-US" sz="1600" dirty="0">
                <a:ea typeface="Times New Roman" panose="02020603050405020304" pitchFamily="18" charset="0"/>
                <a:cs typeface="Times New Roman" panose="02020603050405020304" pitchFamily="18" charset="0"/>
              </a:rPr>
              <a:t>, V., &amp; </a:t>
            </a:r>
            <a:r>
              <a:rPr lang="en-US" sz="1600" dirty="0" err="1">
                <a:ea typeface="Times New Roman" panose="02020603050405020304" pitchFamily="18" charset="0"/>
                <a:cs typeface="Times New Roman" panose="02020603050405020304" pitchFamily="18" charset="0"/>
              </a:rPr>
              <a:t>Wetso</a:t>
            </a:r>
            <a:r>
              <a:rPr lang="en-US" sz="1600" dirty="0">
                <a:ea typeface="Times New Roman" panose="02020603050405020304" pitchFamily="18" charset="0"/>
                <a:cs typeface="Times New Roman" panose="02020603050405020304" pitchFamily="18" charset="0"/>
              </a:rPr>
              <a:t>, G. (2006). Understanding and responding to diversity in the primary classroom: an international study. </a:t>
            </a:r>
            <a:r>
              <a:rPr lang="en-US" sz="1600" i="1" dirty="0">
                <a:ea typeface="Times New Roman" panose="02020603050405020304" pitchFamily="18" charset="0"/>
                <a:cs typeface="Times New Roman" panose="02020603050405020304" pitchFamily="18" charset="0"/>
              </a:rPr>
              <a:t>European Journal of Teacher Education, 29</a:t>
            </a:r>
            <a:r>
              <a:rPr lang="en-US" sz="1600" dirty="0">
                <a:ea typeface="Times New Roman" panose="02020603050405020304" pitchFamily="18" charset="0"/>
                <a:cs typeface="Times New Roman" panose="02020603050405020304" pitchFamily="18" charset="0"/>
              </a:rPr>
              <a:t>, 305-318. </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Katz, D. (1989). </a:t>
            </a:r>
            <a:r>
              <a:rPr lang="en-US" sz="1600" i="1" dirty="0">
                <a:ea typeface="Times New Roman" panose="02020603050405020304" pitchFamily="18" charset="0"/>
                <a:cs typeface="Times New Roman" panose="02020603050405020304" pitchFamily="18" charset="0"/>
              </a:rPr>
              <a:t>The World of touch</a:t>
            </a:r>
            <a:r>
              <a:rPr lang="en-US" sz="1600" dirty="0">
                <a:ea typeface="Times New Roman" panose="02020603050405020304" pitchFamily="18" charset="0"/>
                <a:cs typeface="Times New Roman" panose="02020603050405020304" pitchFamily="18" charset="0"/>
              </a:rPr>
              <a:t> (edited and translated by L. E. Krueger). Hillsdale, N.J.: Lawrence Erlbaum Associates.</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King, V. (1990). Differentiation is the key. Language and Learning, 3, 22-24.</a:t>
            </a:r>
            <a:endParaRPr lang="el-GR" sz="1600" dirty="0" smtClean="0">
              <a:effectLst/>
              <a:ea typeface="Meiryo"/>
              <a:cs typeface="Times New Roman" panose="02020603050405020304" pitchFamily="18" charset="0"/>
            </a:endParaRPr>
          </a:p>
          <a:p>
            <a:pPr marL="269875" indent="-269875" algn="just"/>
            <a:r>
              <a:rPr lang="en-US" sz="1600" dirty="0">
                <a:ea typeface="Meiryo"/>
                <a:cs typeface="Times New Roman" panose="02020603050405020304" pitchFamily="18" charset="0"/>
              </a:rPr>
              <a:t>Kippers, W.B., </a:t>
            </a:r>
            <a:r>
              <a:rPr lang="en-US" sz="1600" dirty="0" err="1">
                <a:ea typeface="Meiryo"/>
                <a:cs typeface="Times New Roman" panose="02020603050405020304" pitchFamily="18" charset="0"/>
              </a:rPr>
              <a:t>Wolterinck</a:t>
            </a:r>
            <a:r>
              <a:rPr lang="en-US" sz="1600" dirty="0">
                <a:ea typeface="Meiryo"/>
                <a:cs typeface="Times New Roman" panose="02020603050405020304" pitchFamily="18" charset="0"/>
              </a:rPr>
              <a:t>, C.H.D., </a:t>
            </a:r>
            <a:r>
              <a:rPr lang="en-US" sz="1600" dirty="0" err="1">
                <a:ea typeface="Meiryo"/>
                <a:cs typeface="Times New Roman" panose="02020603050405020304" pitchFamily="18" charset="0"/>
              </a:rPr>
              <a:t>Schildkamp</a:t>
            </a:r>
            <a:r>
              <a:rPr lang="en-US" sz="1600" dirty="0">
                <a:ea typeface="Meiryo"/>
                <a:cs typeface="Times New Roman" panose="02020603050405020304" pitchFamily="18" charset="0"/>
              </a:rPr>
              <a:t>, K., </a:t>
            </a:r>
            <a:r>
              <a:rPr lang="en-US" sz="1600" dirty="0" err="1">
                <a:ea typeface="Meiryo"/>
                <a:cs typeface="Times New Roman" panose="02020603050405020304" pitchFamily="18" charset="0"/>
              </a:rPr>
              <a:t>Poortman</a:t>
            </a:r>
            <a:r>
              <a:rPr lang="en-US" sz="1600" dirty="0">
                <a:ea typeface="Meiryo"/>
                <a:cs typeface="Times New Roman" panose="02020603050405020304" pitchFamily="18" charset="0"/>
              </a:rPr>
              <a:t>, C.L., &amp; </a:t>
            </a:r>
            <a:r>
              <a:rPr lang="en-US" sz="1600" dirty="0" err="1">
                <a:ea typeface="Meiryo"/>
                <a:cs typeface="Times New Roman" panose="02020603050405020304" pitchFamily="18" charset="0"/>
              </a:rPr>
              <a:t>Visscher</a:t>
            </a:r>
            <a:r>
              <a:rPr lang="en-US" sz="1600" dirty="0">
                <a:ea typeface="Meiryo"/>
                <a:cs typeface="Times New Roman" panose="02020603050405020304" pitchFamily="18" charset="0"/>
              </a:rPr>
              <a:t>, A. J.  (2018). Teachers’ views on the use of assessment for learning and data- based decision making in classroom practice. </a:t>
            </a:r>
            <a:r>
              <a:rPr lang="en-US" sz="1600" i="1" dirty="0">
                <a:ea typeface="Meiryo"/>
                <a:cs typeface="Times New Roman" panose="02020603050405020304" pitchFamily="18" charset="0"/>
              </a:rPr>
              <a:t>Teaching and Teacher Education, 75</a:t>
            </a:r>
            <a:r>
              <a:rPr lang="en-US" sz="1600" dirty="0">
                <a:ea typeface="Meiryo"/>
                <a:cs typeface="Times New Roman" panose="02020603050405020304" pitchFamily="18" charset="0"/>
              </a:rPr>
              <a:t>, 199-213</a:t>
            </a:r>
            <a:r>
              <a:rPr lang="en-US" sz="1600" dirty="0" smtClean="0">
                <a:ea typeface="Meiryo"/>
                <a:cs typeface="Times New Roman" panose="02020603050405020304" pitchFamily="18" charset="0"/>
              </a:rPr>
              <a:t>.</a:t>
            </a:r>
            <a:endParaRPr lang="el-GR" sz="1600" dirty="0" smtClean="0">
              <a:effectLst/>
              <a:ea typeface="Meiryo"/>
              <a:cs typeface="Times New Roman" panose="02020603050405020304" pitchFamily="18" charset="0"/>
            </a:endParaRPr>
          </a:p>
        </p:txBody>
      </p:sp>
    </p:spTree>
    <p:extLst>
      <p:ext uri="{BB962C8B-B14F-4D97-AF65-F5344CB8AC3E}">
        <p14:creationId xmlns:p14="http://schemas.microsoft.com/office/powerpoint/2010/main" xmlns="" val="3633684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28368" y="308919"/>
            <a:ext cx="11310550" cy="6740307"/>
          </a:xfrm>
          <a:prstGeom prst="rect">
            <a:avLst/>
          </a:prstGeom>
        </p:spPr>
        <p:txBody>
          <a:bodyPr wrap="square">
            <a:spAutoFit/>
          </a:bodyPr>
          <a:lstStyle/>
          <a:p>
            <a:r>
              <a:rPr lang="el-GR" sz="1600" b="1" dirty="0" smtClean="0">
                <a:effectLst/>
                <a:ea typeface="Meiryo"/>
                <a:cs typeface="Times New Roman" panose="02020603050405020304" pitchFamily="18" charset="0"/>
              </a:rPr>
              <a:t>Ενδεικτική Βιβλιογραφία </a:t>
            </a:r>
            <a:endParaRPr lang="el-GR" sz="1600" dirty="0" smtClean="0">
              <a:effectLst/>
              <a:ea typeface="Meiryo"/>
              <a:cs typeface="Times New Roman" panose="02020603050405020304" pitchFamily="18" charset="0"/>
            </a:endParaRPr>
          </a:p>
          <a:p>
            <a:pPr algn="just"/>
            <a:r>
              <a:rPr lang="el-GR" sz="1600" dirty="0">
                <a:ea typeface="Times New Roman" panose="02020603050405020304" pitchFamily="18" charset="0"/>
                <a:cs typeface="Times New Roman" panose="02020603050405020304" pitchFamily="18" charset="0"/>
              </a:rPr>
              <a:t> </a:t>
            </a:r>
            <a:endParaRPr lang="el-GR" sz="1600" dirty="0" smtClean="0">
              <a:effectLst/>
              <a:ea typeface="Meiryo"/>
              <a:cs typeface="Times New Roman" panose="02020603050405020304" pitchFamily="18" charset="0"/>
            </a:endParaRPr>
          </a:p>
          <a:p>
            <a:pPr marL="269875" indent="-269875" algn="just"/>
            <a:r>
              <a:rPr lang="en-US" sz="1600" dirty="0" smtClean="0">
                <a:ea typeface="Times New Roman" panose="02020603050405020304" pitchFamily="18" charset="0"/>
                <a:cs typeface="Times New Roman" panose="02020603050405020304" pitchFamily="18" charset="0"/>
              </a:rPr>
              <a:t>Lederman</a:t>
            </a:r>
            <a:r>
              <a:rPr lang="en-US" sz="1600" dirty="0">
                <a:ea typeface="Times New Roman" panose="02020603050405020304" pitchFamily="18" charset="0"/>
                <a:cs typeface="Times New Roman" panose="02020603050405020304" pitchFamily="18" charset="0"/>
              </a:rPr>
              <a:t>, S. J. &amp; </a:t>
            </a:r>
            <a:r>
              <a:rPr lang="en-US" sz="1600" dirty="0" err="1">
                <a:ea typeface="Times New Roman" panose="02020603050405020304" pitchFamily="18" charset="0"/>
                <a:cs typeface="Times New Roman" panose="02020603050405020304" pitchFamily="18" charset="0"/>
              </a:rPr>
              <a:t>Klatzky</a:t>
            </a:r>
            <a:r>
              <a:rPr lang="en-US" sz="1600" dirty="0">
                <a:ea typeface="Times New Roman" panose="02020603050405020304" pitchFamily="18" charset="0"/>
                <a:cs typeface="Times New Roman" panose="02020603050405020304" pitchFamily="18" charset="0"/>
              </a:rPr>
              <a:t>, R. L. (1987). Hand movements: A window into haptic object recognition. </a:t>
            </a:r>
            <a:r>
              <a:rPr lang="en-US" sz="1600" i="1" dirty="0">
                <a:ea typeface="Times New Roman" panose="02020603050405020304" pitchFamily="18" charset="0"/>
                <a:cs typeface="Times New Roman" panose="02020603050405020304" pitchFamily="18" charset="0"/>
              </a:rPr>
              <a:t>Cognitive Psychology, 19</a:t>
            </a:r>
            <a:r>
              <a:rPr lang="en-US" sz="1600" dirty="0">
                <a:ea typeface="Times New Roman" panose="02020603050405020304" pitchFamily="18" charset="0"/>
                <a:cs typeface="Times New Roman" panose="02020603050405020304" pitchFamily="18" charset="0"/>
              </a:rPr>
              <a:t>, 342- 368.</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Lewis, C., &amp; Taylor, H. (1997). The Learning environment. In H. Mason &amp; S. McCall (Eds.), </a:t>
            </a:r>
            <a:r>
              <a:rPr lang="en-US" sz="1600" i="1" dirty="0">
                <a:ea typeface="Times New Roman" panose="02020603050405020304" pitchFamily="18" charset="0"/>
                <a:cs typeface="Times New Roman" panose="02020603050405020304" pitchFamily="18" charset="0"/>
              </a:rPr>
              <a:t>Visual impairment: Access to education for children and young people</a:t>
            </a:r>
            <a:r>
              <a:rPr lang="en-US" sz="1600" dirty="0">
                <a:ea typeface="Times New Roman" panose="02020603050405020304" pitchFamily="18" charset="0"/>
                <a:cs typeface="Times New Roman" panose="02020603050405020304" pitchFamily="18" charset="0"/>
              </a:rPr>
              <a:t> (pp. 196-204). London: David Fulton Publishers.</a:t>
            </a:r>
            <a:endParaRPr lang="el-GR" sz="1600" dirty="0" smtClean="0">
              <a:effectLst/>
              <a:ea typeface="Meiryo"/>
              <a:cs typeface="Times New Roman" panose="02020603050405020304" pitchFamily="18" charset="0"/>
            </a:endParaRPr>
          </a:p>
          <a:p>
            <a:r>
              <a:rPr lang="en-US" sz="1600" dirty="0" err="1">
                <a:ea typeface="Meiryo"/>
                <a:cs typeface="Times New Roman" panose="02020603050405020304" pitchFamily="18" charset="0"/>
              </a:rPr>
              <a:t>Loe</a:t>
            </a:r>
            <a:r>
              <a:rPr lang="en-US" sz="1600" dirty="0">
                <a:ea typeface="Meiryo"/>
                <a:cs typeface="Times New Roman" panose="02020603050405020304" pitchFamily="18" charset="0"/>
              </a:rPr>
              <a:t>, I. M., &amp; Feldman, H. M. (2007). Academic and educational outcomes of children with ADHD. </a:t>
            </a:r>
            <a:r>
              <a:rPr lang="en-US" sz="1600" i="1" dirty="0">
                <a:ea typeface="Meiryo"/>
                <a:cs typeface="Times New Roman" panose="02020603050405020304" pitchFamily="18" charset="0"/>
              </a:rPr>
              <a:t>Journal of Pediatric Psychology</a:t>
            </a:r>
            <a:r>
              <a:rPr lang="en-US" sz="1600" dirty="0">
                <a:ea typeface="Meiryo"/>
                <a:cs typeface="Times New Roman" panose="02020603050405020304" pitchFamily="18" charset="0"/>
              </a:rPr>
              <a:t>, 32(6), 643–654.</a:t>
            </a:r>
            <a:endParaRPr lang="el-GR" sz="1600" dirty="0" smtClean="0">
              <a:effectLst/>
              <a:ea typeface="Meiryo"/>
              <a:cs typeface="Times New Roman" panose="02020603050405020304" pitchFamily="18" charset="0"/>
            </a:endParaRPr>
          </a:p>
          <a:p>
            <a:pPr marL="269875" indent="-269875" algn="just"/>
            <a:r>
              <a:rPr lang="en-US" sz="1600" dirty="0" err="1">
                <a:ea typeface="Times New Roman" panose="02020603050405020304" pitchFamily="18" charset="0"/>
                <a:cs typeface="Times New Roman" panose="02020603050405020304" pitchFamily="18" charset="0"/>
              </a:rPr>
              <a:t>McLinden</a:t>
            </a:r>
            <a:r>
              <a:rPr lang="en-US" sz="1600" dirty="0">
                <a:ea typeface="Times New Roman" panose="02020603050405020304" pitchFamily="18" charset="0"/>
                <a:cs typeface="Times New Roman" panose="02020603050405020304" pitchFamily="18" charset="0"/>
              </a:rPr>
              <a:t>, M. &amp; McCracken, W. (2016). Review of the Visiting Teachers Service for Children with Hearing and Visual Impairment in supporting inclusive educational practice in Ireland: Examining stakeholder feedback through an ecological systems theory. </a:t>
            </a:r>
            <a:r>
              <a:rPr lang="en-US" sz="1600" i="1" dirty="0">
                <a:ea typeface="Times New Roman" panose="02020603050405020304" pitchFamily="18" charset="0"/>
                <a:cs typeface="Times New Roman" panose="02020603050405020304" pitchFamily="18" charset="0"/>
              </a:rPr>
              <a:t>European Journal of Special Needs Education, 31</a:t>
            </a:r>
            <a:r>
              <a:rPr lang="en-US" sz="1600" dirty="0">
                <a:ea typeface="Times New Roman" panose="02020603050405020304" pitchFamily="18" charset="0"/>
                <a:cs typeface="Times New Roman" panose="02020603050405020304" pitchFamily="18" charset="0"/>
              </a:rPr>
              <a:t>, 472-488.</a:t>
            </a:r>
            <a:endParaRPr lang="el-GR" sz="1600" dirty="0" smtClean="0">
              <a:effectLst/>
              <a:ea typeface="Meiryo"/>
              <a:cs typeface="Times New Roman" panose="02020603050405020304" pitchFamily="18" charset="0"/>
            </a:endParaRPr>
          </a:p>
          <a:p>
            <a:pPr marL="269875" indent="-269875" algn="just"/>
            <a:r>
              <a:rPr lang="en-US" sz="1600" dirty="0" err="1">
                <a:ea typeface="Times New Roman" panose="02020603050405020304" pitchFamily="18" charset="0"/>
                <a:cs typeface="Times New Roman" panose="02020603050405020304" pitchFamily="18" charset="0"/>
              </a:rPr>
              <a:t>Nikolaraizi</a:t>
            </a:r>
            <a:r>
              <a:rPr lang="en-US" sz="1600" dirty="0">
                <a:ea typeface="Times New Roman" panose="02020603050405020304" pitchFamily="18" charset="0"/>
                <a:cs typeface="Times New Roman" panose="02020603050405020304" pitchFamily="18" charset="0"/>
              </a:rPr>
              <a:t>, M., </a:t>
            </a:r>
            <a:r>
              <a:rPr lang="en-US" sz="1600" dirty="0" err="1">
                <a:ea typeface="Times New Roman" panose="02020603050405020304" pitchFamily="18" charset="0"/>
                <a:cs typeface="Times New Roman" panose="02020603050405020304" pitchFamily="18" charset="0"/>
              </a:rPr>
              <a:t>Vekiri</a:t>
            </a:r>
            <a:r>
              <a:rPr lang="en-US" sz="1600" dirty="0">
                <a:ea typeface="Times New Roman" panose="02020603050405020304" pitchFamily="18" charset="0"/>
                <a:cs typeface="Times New Roman" panose="02020603050405020304" pitchFamily="18" charset="0"/>
              </a:rPr>
              <a:t>, I., &amp; </a:t>
            </a:r>
            <a:r>
              <a:rPr lang="en-US" sz="1600" dirty="0" err="1">
                <a:ea typeface="Times New Roman" panose="02020603050405020304" pitchFamily="18" charset="0"/>
                <a:cs typeface="Times New Roman" panose="02020603050405020304" pitchFamily="18" charset="0"/>
              </a:rPr>
              <a:t>Easterbrooks</a:t>
            </a:r>
            <a:r>
              <a:rPr lang="en-US" sz="1600" dirty="0">
                <a:ea typeface="Times New Roman" panose="02020603050405020304" pitchFamily="18" charset="0"/>
                <a:cs typeface="Times New Roman" panose="02020603050405020304" pitchFamily="18" charset="0"/>
              </a:rPr>
              <a:t>, S. (2013). Investigating deaf students’ use of visual multimedia resources in reading comprehension. </a:t>
            </a:r>
            <a:r>
              <a:rPr lang="en-US" sz="1600" i="1" dirty="0">
                <a:ea typeface="Times New Roman" panose="02020603050405020304" pitchFamily="18" charset="0"/>
                <a:cs typeface="Times New Roman" panose="02020603050405020304" pitchFamily="18" charset="0"/>
              </a:rPr>
              <a:t>American Annals of the Deaf</a:t>
            </a:r>
            <a:r>
              <a:rPr lang="el-GR" sz="1600" i="1" dirty="0">
                <a:ea typeface="Times New Roman" panose="02020603050405020304" pitchFamily="18" charset="0"/>
                <a:cs typeface="Times New Roman" panose="02020603050405020304" pitchFamily="18" charset="0"/>
              </a:rPr>
              <a:t>, 157,</a:t>
            </a:r>
            <a:r>
              <a:rPr lang="el-GR" sz="1600" dirty="0">
                <a:ea typeface="Times New Roman" panose="02020603050405020304" pitchFamily="18" charset="0"/>
                <a:cs typeface="Times New Roman" panose="02020603050405020304" pitchFamily="18" charset="0"/>
              </a:rPr>
              <a:t> 458-473.</a:t>
            </a:r>
            <a:endParaRPr lang="el-GR" sz="1600" dirty="0" smtClean="0">
              <a:effectLst/>
              <a:ea typeface="Meiryo"/>
              <a:cs typeface="Times New Roman" panose="02020603050405020304" pitchFamily="18" charset="0"/>
            </a:endParaRPr>
          </a:p>
          <a:p>
            <a:pPr marL="269875" indent="-269875" algn="just"/>
            <a:r>
              <a:rPr lang="el-GR" sz="1600" dirty="0" err="1">
                <a:ea typeface="Times New Roman" panose="02020603050405020304" pitchFamily="18" charset="0"/>
                <a:cs typeface="Times New Roman" panose="02020603050405020304" pitchFamily="18" charset="0"/>
              </a:rPr>
              <a:t>Oliver</a:t>
            </a:r>
            <a:r>
              <a:rPr lang="el-GR" sz="1600" dirty="0">
                <a:ea typeface="Times New Roman" panose="02020603050405020304" pitchFamily="18" charset="0"/>
                <a:cs typeface="Times New Roman" panose="02020603050405020304" pitchFamily="18" charset="0"/>
              </a:rPr>
              <a:t>, M. (2009). </a:t>
            </a:r>
            <a:r>
              <a:rPr lang="el-GR" sz="1600" i="1" dirty="0">
                <a:ea typeface="Times New Roman" panose="02020603050405020304" pitchFamily="18" charset="0"/>
                <a:cs typeface="Times New Roman" panose="02020603050405020304" pitchFamily="18" charset="0"/>
              </a:rPr>
              <a:t>Αναπηρία και πολιτική</a:t>
            </a:r>
            <a:r>
              <a:rPr lang="el-GR" sz="1600" dirty="0">
                <a:ea typeface="Times New Roman" panose="02020603050405020304" pitchFamily="18" charset="0"/>
                <a:cs typeface="Times New Roman" panose="02020603050405020304" pitchFamily="18" charset="0"/>
              </a:rPr>
              <a:t>, (επιστ. επιμέλεια: Καραγιάννη Γιώτα). Αθήνα</a:t>
            </a:r>
            <a:r>
              <a:rPr lang="en-US" sz="1600" dirty="0">
                <a:ea typeface="Times New Roman" panose="02020603050405020304" pitchFamily="18" charset="0"/>
                <a:cs typeface="Times New Roman" panose="02020603050405020304" pitchFamily="18" charset="0"/>
              </a:rPr>
              <a:t>: </a:t>
            </a:r>
            <a:r>
              <a:rPr lang="el-GR" sz="1600" dirty="0">
                <a:ea typeface="Times New Roman" panose="02020603050405020304" pitchFamily="18" charset="0"/>
                <a:cs typeface="Times New Roman" panose="02020603050405020304" pitchFamily="18" charset="0"/>
              </a:rPr>
              <a:t>Επίκεντρο</a:t>
            </a:r>
            <a:r>
              <a:rPr lang="en-US" sz="1600" dirty="0">
                <a:ea typeface="Times New Roman" panose="02020603050405020304" pitchFamily="18" charset="0"/>
                <a:cs typeface="Times New Roman" panose="02020603050405020304" pitchFamily="18" charset="0"/>
              </a:rPr>
              <a:t>. </a:t>
            </a:r>
            <a:endParaRPr lang="el-GR" sz="1600" dirty="0" smtClean="0">
              <a:effectLst/>
              <a:ea typeface="Meiryo"/>
              <a:cs typeface="Times New Roman" panose="02020603050405020304" pitchFamily="18" charset="0"/>
            </a:endParaRPr>
          </a:p>
          <a:p>
            <a:pPr marL="269875" indent="-269875" algn="just"/>
            <a:r>
              <a:rPr lang="en-US" sz="1600" dirty="0" err="1">
                <a:ea typeface="Meiryo"/>
                <a:cs typeface="Times New Roman" panose="02020603050405020304" pitchFamily="18" charset="0"/>
              </a:rPr>
              <a:t>Pierangelo</a:t>
            </a:r>
            <a:r>
              <a:rPr lang="en-US" sz="1600" dirty="0">
                <a:ea typeface="Meiryo"/>
                <a:cs typeface="Times New Roman" panose="02020603050405020304" pitchFamily="18" charset="0"/>
              </a:rPr>
              <a:t>, R. &amp; Giuliani, G. (2002). </a:t>
            </a:r>
            <a:r>
              <a:rPr lang="en-US" sz="1600" i="1" dirty="0">
                <a:ea typeface="Meiryo"/>
                <a:cs typeface="Times New Roman" panose="02020603050405020304" pitchFamily="18" charset="0"/>
              </a:rPr>
              <a:t>Assessment in special education</a:t>
            </a:r>
            <a:r>
              <a:rPr lang="en-US" sz="1600" dirty="0">
                <a:ea typeface="Meiryo"/>
                <a:cs typeface="Times New Roman" panose="02020603050405020304" pitchFamily="18" charset="0"/>
              </a:rPr>
              <a:t>. Boston, MA: Allyn and Bacon.</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Spencer, P.E., &amp; </a:t>
            </a:r>
            <a:r>
              <a:rPr lang="en-US" sz="1600" dirty="0" err="1">
                <a:ea typeface="Times New Roman" panose="02020603050405020304" pitchFamily="18" charset="0"/>
                <a:cs typeface="Times New Roman" panose="02020603050405020304" pitchFamily="18" charset="0"/>
              </a:rPr>
              <a:t>Marschark</a:t>
            </a:r>
            <a:r>
              <a:rPr lang="en-US" sz="1600" dirty="0">
                <a:ea typeface="Times New Roman" panose="02020603050405020304" pitchFamily="18" charset="0"/>
                <a:cs typeface="Times New Roman" panose="02020603050405020304" pitchFamily="18" charset="0"/>
              </a:rPr>
              <a:t>, M. (2010). </a:t>
            </a:r>
            <a:r>
              <a:rPr lang="en-US" sz="1600" i="1" dirty="0">
                <a:ea typeface="Times New Roman" panose="02020603050405020304" pitchFamily="18" charset="0"/>
                <a:cs typeface="Times New Roman" panose="02020603050405020304" pitchFamily="18" charset="0"/>
              </a:rPr>
              <a:t>Evidence-based practice in educating deaf and hard of hearing students</a:t>
            </a:r>
            <a:r>
              <a:rPr lang="en-US" sz="1600" dirty="0">
                <a:ea typeface="Times New Roman" panose="02020603050405020304" pitchFamily="18" charset="0"/>
                <a:cs typeface="Times New Roman" panose="02020603050405020304" pitchFamily="18" charset="0"/>
              </a:rPr>
              <a:t>. New York, NY: Oxford University Press.</a:t>
            </a:r>
            <a:endParaRPr lang="el-GR" sz="1600" dirty="0" smtClean="0">
              <a:effectLst/>
              <a:ea typeface="Meiryo"/>
              <a:cs typeface="Times New Roman" panose="02020603050405020304" pitchFamily="18" charset="0"/>
            </a:endParaRPr>
          </a:p>
          <a:p>
            <a:pPr marL="269875" indent="-269875" algn="just"/>
            <a:r>
              <a:rPr lang="en-US" sz="1600" dirty="0">
                <a:ea typeface="Meiryo"/>
                <a:cs typeface="Times New Roman" panose="02020603050405020304" pitchFamily="18" charset="0"/>
              </a:rPr>
              <a:t>Taylor, R. (2003). </a:t>
            </a:r>
            <a:r>
              <a:rPr lang="en-US" sz="1600" i="1" dirty="0">
                <a:ea typeface="Meiryo"/>
                <a:cs typeface="Times New Roman" panose="02020603050405020304" pitchFamily="18" charset="0"/>
              </a:rPr>
              <a:t>Assessment of Exceptional Students: Educational and psychological procedures.</a:t>
            </a:r>
            <a:r>
              <a:rPr lang="en-US" sz="1600" dirty="0">
                <a:ea typeface="Meiryo"/>
                <a:cs typeface="Times New Roman" panose="02020603050405020304" pitchFamily="18" charset="0"/>
              </a:rPr>
              <a:t> Boston, MA: Allyn and Bacon.</a:t>
            </a:r>
            <a:endParaRPr lang="el-GR" sz="1600" dirty="0" smtClean="0">
              <a:effectLst/>
              <a:ea typeface="Meiryo"/>
              <a:cs typeface="Times New Roman" panose="02020603050405020304" pitchFamily="18" charset="0"/>
            </a:endParaRPr>
          </a:p>
          <a:p>
            <a:r>
              <a:rPr lang="en-US" sz="1600" dirty="0">
                <a:ea typeface="Meiryo"/>
                <a:cs typeface="Times New Roman" panose="02020603050405020304" pitchFamily="18" charset="0"/>
              </a:rPr>
              <a:t>Timothy E. </a:t>
            </a:r>
            <a:r>
              <a:rPr lang="en-US" sz="1600" dirty="0" err="1">
                <a:ea typeface="Meiryo"/>
                <a:cs typeface="Times New Roman" panose="02020603050405020304" pitchFamily="18" charset="0"/>
              </a:rPr>
              <a:t>Wilens</a:t>
            </a:r>
            <a:r>
              <a:rPr lang="en-US" sz="1600" dirty="0">
                <a:ea typeface="Meiryo"/>
                <a:cs typeface="Times New Roman" panose="02020603050405020304" pitchFamily="18" charset="0"/>
              </a:rPr>
              <a:t>, T. E., &amp; Thomas J. Spencer, J. J. (2010) Understanding attention-deficit/hyperactivity disorder from childhood to adulthood. </a:t>
            </a:r>
            <a:r>
              <a:rPr lang="en-US" sz="1600" i="1" dirty="0">
                <a:ea typeface="Meiryo"/>
                <a:cs typeface="Times New Roman" panose="02020603050405020304" pitchFamily="18" charset="0"/>
              </a:rPr>
              <a:t>Postgraduate Medicine, 122</a:t>
            </a:r>
            <a:r>
              <a:rPr lang="en-US" sz="1600" dirty="0">
                <a:ea typeface="Meiryo"/>
                <a:cs typeface="Times New Roman" panose="02020603050405020304" pitchFamily="18" charset="0"/>
              </a:rPr>
              <a:t>(5), 97-109.</a:t>
            </a:r>
            <a:endParaRPr lang="el-GR" sz="1600" dirty="0" smtClean="0">
              <a:effectLst/>
              <a:ea typeface="Meiryo"/>
              <a:cs typeface="Times New Roman" panose="02020603050405020304" pitchFamily="18" charset="0"/>
            </a:endParaRPr>
          </a:p>
          <a:p>
            <a:pPr marL="269875" indent="-269875" algn="just"/>
            <a:r>
              <a:rPr lang="en-US" sz="1600" dirty="0">
                <a:ea typeface="Meiryo"/>
                <a:cs typeface="Times New Roman" panose="02020603050405020304" pitchFamily="18" charset="0"/>
              </a:rPr>
              <a:t>Tindal, G. &amp; Marston, D. (1990). </a:t>
            </a:r>
            <a:r>
              <a:rPr lang="en-US" sz="1600" i="1" dirty="0">
                <a:ea typeface="Meiryo"/>
                <a:cs typeface="Times New Roman" panose="02020603050405020304" pitchFamily="18" charset="0"/>
              </a:rPr>
              <a:t>Classroom-based assessment: evaluating instructional outcomes.</a:t>
            </a:r>
            <a:r>
              <a:rPr lang="en-US" sz="1600" dirty="0">
                <a:ea typeface="Meiryo"/>
                <a:cs typeface="Times New Roman" panose="02020603050405020304" pitchFamily="18" charset="0"/>
              </a:rPr>
              <a:t> Columbus, OH: Merrill Publishing Company.</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Tomlinson, C. A. (1999). </a:t>
            </a:r>
            <a:r>
              <a:rPr lang="en-US" sz="1600" i="1" dirty="0">
                <a:ea typeface="Times New Roman" panose="02020603050405020304" pitchFamily="18" charset="0"/>
                <a:cs typeface="Times New Roman" panose="02020603050405020304" pitchFamily="18" charset="0"/>
              </a:rPr>
              <a:t>The differentiated classroom: Responding to the needs of all learners</a:t>
            </a:r>
            <a:r>
              <a:rPr lang="en-US" sz="1600" dirty="0">
                <a:ea typeface="Times New Roman" panose="02020603050405020304" pitchFamily="18" charset="0"/>
                <a:cs typeface="Times New Roman" panose="02020603050405020304" pitchFamily="18" charset="0"/>
              </a:rPr>
              <a:t>. Alexandria, VA: ASCD.</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Tomlinson, C. A., &amp; </a:t>
            </a:r>
            <a:r>
              <a:rPr lang="en-US" sz="1600" dirty="0" err="1">
                <a:ea typeface="Times New Roman" panose="02020603050405020304" pitchFamily="18" charset="0"/>
                <a:cs typeface="Times New Roman" panose="02020603050405020304" pitchFamily="18" charset="0"/>
              </a:rPr>
              <a:t>Eidson</a:t>
            </a:r>
            <a:r>
              <a:rPr lang="en-US" sz="1600" dirty="0">
                <a:ea typeface="Times New Roman" panose="02020603050405020304" pitchFamily="18" charset="0"/>
                <a:cs typeface="Times New Roman" panose="02020603050405020304" pitchFamily="18" charset="0"/>
              </a:rPr>
              <a:t>, C. C. (2003). </a:t>
            </a:r>
            <a:r>
              <a:rPr lang="en-US" sz="1600" i="1" dirty="0">
                <a:ea typeface="Times New Roman" panose="02020603050405020304" pitchFamily="18" charset="0"/>
                <a:cs typeface="Times New Roman" panose="02020603050405020304" pitchFamily="18" charset="0"/>
              </a:rPr>
              <a:t>Differentiation in practice: A resource guide for differentiating curriculum, grades 5-9</a:t>
            </a:r>
            <a:r>
              <a:rPr lang="en-US" sz="1600" dirty="0">
                <a:ea typeface="Times New Roman" panose="02020603050405020304" pitchFamily="18" charset="0"/>
                <a:cs typeface="Times New Roman" panose="02020603050405020304" pitchFamily="18" charset="0"/>
              </a:rPr>
              <a:t>. Alexandria, VA: ASCD. </a:t>
            </a:r>
            <a:endParaRPr lang="el-GR" sz="1600" dirty="0" smtClean="0">
              <a:effectLst/>
              <a:ea typeface="Meiryo"/>
              <a:cs typeface="Times New Roman" panose="02020603050405020304" pitchFamily="18" charset="0"/>
            </a:endParaRPr>
          </a:p>
          <a:p>
            <a:pPr marL="269875" indent="-269875" algn="just"/>
            <a:r>
              <a:rPr lang="en-US" sz="1600" dirty="0">
                <a:ea typeface="Times New Roman" panose="02020603050405020304" pitchFamily="18" charset="0"/>
                <a:cs typeface="Times New Roman" panose="02020603050405020304" pitchFamily="18" charset="0"/>
              </a:rPr>
              <a:t>Tomlinson, C. A., &amp; Strickland, C. A. (2005). </a:t>
            </a:r>
            <a:r>
              <a:rPr lang="en-US" sz="1600" i="1" dirty="0">
                <a:ea typeface="Times New Roman" panose="02020603050405020304" pitchFamily="18" charset="0"/>
                <a:cs typeface="Times New Roman" panose="02020603050405020304" pitchFamily="18" charset="0"/>
              </a:rPr>
              <a:t>Differentiation in practice: a resource guide for differentiating curriculum, grades 9-12</a:t>
            </a:r>
            <a:r>
              <a:rPr lang="en-US" sz="1600" dirty="0">
                <a:ea typeface="Times New Roman" panose="02020603050405020304" pitchFamily="18" charset="0"/>
                <a:cs typeface="Times New Roman" panose="02020603050405020304" pitchFamily="18" charset="0"/>
              </a:rPr>
              <a:t>. Alexandria</a:t>
            </a:r>
            <a:r>
              <a:rPr lang="el-GR" sz="1600" dirty="0">
                <a:ea typeface="Times New Roman" panose="02020603050405020304" pitchFamily="18" charset="0"/>
                <a:cs typeface="Times New Roman" panose="02020603050405020304" pitchFamily="18" charset="0"/>
              </a:rPr>
              <a:t>, </a:t>
            </a:r>
            <a:r>
              <a:rPr lang="en-US" sz="1600" dirty="0">
                <a:ea typeface="Times New Roman" panose="02020603050405020304" pitchFamily="18" charset="0"/>
                <a:cs typeface="Times New Roman" panose="02020603050405020304" pitchFamily="18" charset="0"/>
              </a:rPr>
              <a:t>VA</a:t>
            </a:r>
            <a:r>
              <a:rPr lang="el-GR" sz="1600" dirty="0">
                <a:ea typeface="Times New Roman" panose="02020603050405020304" pitchFamily="18" charset="0"/>
                <a:cs typeface="Times New Roman" panose="02020603050405020304" pitchFamily="18" charset="0"/>
              </a:rPr>
              <a:t>: </a:t>
            </a:r>
            <a:r>
              <a:rPr lang="en-US" sz="1600" dirty="0">
                <a:ea typeface="Times New Roman" panose="02020603050405020304" pitchFamily="18" charset="0"/>
                <a:cs typeface="Times New Roman" panose="02020603050405020304" pitchFamily="18" charset="0"/>
              </a:rPr>
              <a:t>ASCD</a:t>
            </a:r>
            <a:r>
              <a:rPr lang="el-GR" sz="1600" dirty="0" smtClean="0">
                <a:ea typeface="Times New Roman" panose="02020603050405020304" pitchFamily="18" charset="0"/>
                <a:cs typeface="Times New Roman" panose="02020603050405020304" pitchFamily="18" charset="0"/>
              </a:rPr>
              <a:t>.</a:t>
            </a:r>
            <a:endParaRPr lang="el-GR" sz="1600" dirty="0" smtClean="0">
              <a:effectLst/>
              <a:ea typeface="Meiryo"/>
              <a:cs typeface="Times New Roman" panose="02020603050405020304" pitchFamily="18" charset="0"/>
            </a:endParaRPr>
          </a:p>
        </p:txBody>
      </p:sp>
    </p:spTree>
    <p:extLst>
      <p:ext uri="{BB962C8B-B14F-4D97-AF65-F5344CB8AC3E}">
        <p14:creationId xmlns:p14="http://schemas.microsoft.com/office/powerpoint/2010/main" xmlns="" val="357703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xmlns="" val="1893654480"/>
              </p:ext>
            </p:extLst>
          </p:nvPr>
        </p:nvGraphicFramePr>
        <p:xfrm>
          <a:off x="4102100" y="1081881"/>
          <a:ext cx="7708899" cy="5613400"/>
        </p:xfrm>
        <a:graphic>
          <a:graphicData uri="http://schemas.openxmlformats.org/drawingml/2006/table">
            <a:tbl>
              <a:tblPr>
                <a:tableStyleId>{5C22544A-7EE6-4342-B048-85BDC9FD1C3A}</a:tableStyleId>
              </a:tblPr>
              <a:tblGrid>
                <a:gridCol w="7708899">
                  <a:extLst>
                    <a:ext uri="{9D8B030D-6E8A-4147-A177-3AD203B41FA5}">
                      <a16:colId xmlns:a16="http://schemas.microsoft.com/office/drawing/2014/main" xmlns="" val="1975057165"/>
                    </a:ext>
                  </a:extLst>
                </a:gridCol>
              </a:tblGrid>
              <a:tr h="4351338">
                <a:tc>
                  <a:txBody>
                    <a:bodyPr/>
                    <a:lstStyle/>
                    <a:p>
                      <a:pPr algn="ctr">
                        <a:spcAft>
                          <a:spcPts val="1000"/>
                        </a:spcAft>
                        <a:tabLst>
                          <a:tab pos="628650" algn="l"/>
                        </a:tabLst>
                      </a:pPr>
                      <a:r>
                        <a:rPr lang="el-GR" sz="2000" b="1" i="1" dirty="0">
                          <a:effectLst/>
                        </a:rPr>
                        <a:t> </a:t>
                      </a:r>
                      <a:r>
                        <a:rPr lang="el-GR" sz="2000" b="1" i="1" dirty="0" smtClean="0">
                          <a:effectLst/>
                        </a:rPr>
                        <a:t>«</a:t>
                      </a:r>
                      <a:r>
                        <a:rPr lang="el-GR" sz="2000" b="1" i="1" dirty="0">
                          <a:effectLst/>
                        </a:rPr>
                        <a:t>Είναι μια κατάσταση ενός </a:t>
                      </a:r>
                      <a:r>
                        <a:rPr lang="el-GR" sz="2000" b="1" i="1" dirty="0" err="1">
                          <a:effectLst/>
                        </a:rPr>
                        <a:t>σχεσιοδυναμικού</a:t>
                      </a:r>
                      <a:r>
                        <a:rPr lang="el-GR" sz="2000" b="1" i="1" dirty="0">
                          <a:effectLst/>
                        </a:rPr>
                        <a:t> ανοιχτού συστήματος αλληλεπιδράσεων μεταξύ εκπαιδευτικού και μαθητή σε μια μαθησιακή διαδικασία»</a:t>
                      </a:r>
                    </a:p>
                    <a:p>
                      <a:pPr>
                        <a:spcAft>
                          <a:spcPts val="0"/>
                        </a:spcAft>
                      </a:pPr>
                      <a:r>
                        <a:rPr lang="el-GR" sz="2000" dirty="0">
                          <a:effectLst/>
                        </a:rPr>
                        <a:t> </a:t>
                      </a:r>
                    </a:p>
                    <a:p>
                      <a:pPr marL="0" indent="355600" algn="just">
                        <a:spcAft>
                          <a:spcPts val="0"/>
                        </a:spcAft>
                      </a:pPr>
                      <a:r>
                        <a:rPr lang="el-GR" sz="2000" dirty="0">
                          <a:effectLst/>
                        </a:rPr>
                        <a:t>Η διαφοροποίηση αποτελεί μια </a:t>
                      </a:r>
                      <a:r>
                        <a:rPr lang="el-GR" sz="2000" dirty="0" err="1">
                          <a:effectLst/>
                        </a:rPr>
                        <a:t>διαδραστική</a:t>
                      </a:r>
                      <a:r>
                        <a:rPr lang="el-GR" sz="2000" dirty="0">
                          <a:effectLst/>
                        </a:rPr>
                        <a:t> κατάσταση ανάμεσα στον εκπαιδευτικό και στο μαθητή. </a:t>
                      </a:r>
                      <a:endParaRPr lang="en-US" sz="2000" dirty="0" smtClean="0">
                        <a:effectLst/>
                      </a:endParaRPr>
                    </a:p>
                    <a:p>
                      <a:pPr marL="0" indent="355600" algn="just">
                        <a:spcAft>
                          <a:spcPts val="0"/>
                        </a:spcAft>
                      </a:pPr>
                      <a:r>
                        <a:rPr lang="el-GR" sz="2000" dirty="0" smtClean="0">
                          <a:effectLst/>
                        </a:rPr>
                        <a:t>Ο </a:t>
                      </a:r>
                      <a:r>
                        <a:rPr lang="el-GR" sz="2000" dirty="0">
                          <a:effectLst/>
                        </a:rPr>
                        <a:t>εκπαιδευτικός ανιχνεύει, αναγνωρίζει και στη συνέχεια ανταποκρίνεται στις ιδιαίτερες και μοναδικές ανάγκες του μαθητή, ενώ ο τελευταίος μπορεί να συμμετέχει ενεργά, αναπτύσσοντας και καλλιεργώντας γνώσεις και δεξιότητες. </a:t>
                      </a:r>
                      <a:endParaRPr lang="en-US" sz="2000" dirty="0" smtClean="0">
                        <a:effectLst/>
                      </a:endParaRPr>
                    </a:p>
                    <a:p>
                      <a:pPr marL="0" indent="355600" algn="just">
                        <a:spcAft>
                          <a:spcPts val="0"/>
                        </a:spcAft>
                      </a:pPr>
                      <a:endParaRPr lang="en-US" sz="2000" dirty="0" smtClean="0">
                        <a:effectLst/>
                      </a:endParaRPr>
                    </a:p>
                    <a:p>
                      <a:pPr marL="0" indent="355600" algn="just">
                        <a:spcAft>
                          <a:spcPts val="0"/>
                        </a:spcAft>
                      </a:pPr>
                      <a:r>
                        <a:rPr lang="el-GR" sz="2000" dirty="0" smtClean="0">
                          <a:effectLst/>
                        </a:rPr>
                        <a:t>Το </a:t>
                      </a:r>
                      <a:r>
                        <a:rPr lang="el-GR" sz="2000" dirty="0">
                          <a:effectLst/>
                        </a:rPr>
                        <a:t>πλαίσιο ανάλυσης και ερμηνείας της διαφοροποίησης, είναι σύνθετο, γιατί ως ανοικτό δυναμικό σύστημα αναφοράς, επηρεάζει και επηρεάζεται από μια σειρά παραγόντων, όπως: </a:t>
                      </a:r>
                      <a:endParaRPr lang="en-US" sz="2000" dirty="0" smtClean="0">
                        <a:effectLst/>
                      </a:endParaRPr>
                    </a:p>
                    <a:p>
                      <a:pPr marL="0" indent="355600" algn="just">
                        <a:spcAft>
                          <a:spcPts val="0"/>
                        </a:spcAft>
                      </a:pPr>
                      <a:r>
                        <a:rPr lang="el-GR" sz="2000" i="1" dirty="0" smtClean="0">
                          <a:effectLst/>
                        </a:rPr>
                        <a:t>τα </a:t>
                      </a:r>
                      <a:r>
                        <a:rPr lang="el-GR" sz="2000" i="1" dirty="0">
                          <a:effectLst/>
                        </a:rPr>
                        <a:t>ενδιαφέροντα, </a:t>
                      </a:r>
                      <a:r>
                        <a:rPr lang="el-GR" sz="2000" i="1" dirty="0" smtClean="0">
                          <a:effectLst/>
                        </a:rPr>
                        <a:t>τα </a:t>
                      </a:r>
                      <a:r>
                        <a:rPr lang="el-GR" sz="2000" i="1" dirty="0">
                          <a:effectLst/>
                        </a:rPr>
                        <a:t>κίνητρα για μάθηση, οι ικανότητες, οι ανάγκες, η προηγούμενη γνώση και εμπειρία του μαθητή, </a:t>
                      </a:r>
                      <a:endParaRPr lang="en-US" sz="2000" i="1" dirty="0" smtClean="0">
                        <a:effectLst/>
                      </a:endParaRPr>
                    </a:p>
                    <a:p>
                      <a:pPr marL="0" indent="355600" algn="just">
                        <a:spcAft>
                          <a:spcPts val="0"/>
                        </a:spcAft>
                      </a:pPr>
                      <a:r>
                        <a:rPr lang="el-GR" sz="2000" dirty="0" smtClean="0">
                          <a:effectLst/>
                        </a:rPr>
                        <a:t>αλλά </a:t>
                      </a:r>
                      <a:r>
                        <a:rPr lang="el-GR" sz="2000" dirty="0">
                          <a:effectLst/>
                        </a:rPr>
                        <a:t>επηρεάζεται και από παράγοντες όπως </a:t>
                      </a:r>
                      <a:r>
                        <a:rPr lang="el-GR" sz="2000" dirty="0" err="1">
                          <a:effectLst/>
                        </a:rPr>
                        <a:t>κοινωνικο</a:t>
                      </a:r>
                      <a:r>
                        <a:rPr lang="el-GR" sz="2000" dirty="0">
                          <a:effectLst/>
                        </a:rPr>
                        <a:t>-οικονομικούς, πολιτικούς και πολιτισμικούς</a:t>
                      </a:r>
                      <a:r>
                        <a:rPr lang="el-GR" sz="2000" dirty="0" smtClean="0">
                          <a:effectLst/>
                        </a:rPr>
                        <a:t>.</a:t>
                      </a:r>
                      <a:endParaRPr lang="el-GR" sz="2000" dirty="0">
                        <a:effectLst/>
                        <a:latin typeface="Tahoma" panose="020B0604030504040204" pitchFamily="34" charset="0"/>
                        <a:ea typeface="Meiryo"/>
                        <a:cs typeface="Times New Roman" panose="02020603050405020304" pitchFamily="18" charset="0"/>
                      </a:endParaRPr>
                    </a:p>
                  </a:txBody>
                  <a:tcPr marL="18501" marR="18501" marT="0" marB="0" anchor="b"/>
                </a:tc>
                <a:extLst>
                  <a:ext uri="{0D108BD9-81ED-4DB2-BD59-A6C34878D82A}">
                    <a16:rowId xmlns:a16="http://schemas.microsoft.com/office/drawing/2014/main" xmlns="" val="1904600232"/>
                  </a:ext>
                </a:extLst>
              </a:tr>
            </a:tbl>
          </a:graphicData>
        </a:graphic>
      </p:graphicFrame>
      <p:pic>
        <p:nvPicPr>
          <p:cNvPr id="3077" name="Εικόνα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84300"/>
            <a:ext cx="3990355" cy="2997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3005865" y="463034"/>
            <a:ext cx="5824671"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spcAft>
                <a:spcPts val="0"/>
              </a:spcAft>
            </a:pPr>
            <a:r>
              <a:rPr lang="el-GR" sz="2400" b="1" dirty="0"/>
              <a:t>ΔΙΑΦΟΡΟΠΟΙΗΣΗ: ΕΝΑ ΑΝΟΙΧΤΟ ΣΥΣΤΗΜΑ </a:t>
            </a:r>
          </a:p>
        </p:txBody>
      </p:sp>
    </p:spTree>
    <p:extLst>
      <p:ext uri="{BB962C8B-B14F-4D97-AF65-F5344CB8AC3E}">
        <p14:creationId xmlns:p14="http://schemas.microsoft.com/office/powerpoint/2010/main" xmlns="" val="2423550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03655" y="469556"/>
            <a:ext cx="10915133" cy="6340197"/>
          </a:xfrm>
          <a:prstGeom prst="rect">
            <a:avLst/>
          </a:prstGeom>
        </p:spPr>
        <p:txBody>
          <a:bodyPr wrap="square">
            <a:spAutoFit/>
          </a:bodyPr>
          <a:lstStyle/>
          <a:p>
            <a:r>
              <a:rPr lang="el-GR" sz="1400" b="1" dirty="0" smtClean="0">
                <a:effectLst/>
                <a:ea typeface="Meiryo"/>
                <a:cs typeface="Times New Roman" panose="02020603050405020304" pitchFamily="18" charset="0"/>
              </a:rPr>
              <a:t>Ενδεικτική Βιβλιογραφία </a:t>
            </a:r>
            <a:endParaRPr lang="el-GR" sz="1400" dirty="0" smtClean="0">
              <a:effectLst/>
              <a:ea typeface="Meiryo"/>
              <a:cs typeface="Times New Roman" panose="02020603050405020304" pitchFamily="18" charset="0"/>
            </a:endParaRPr>
          </a:p>
          <a:p>
            <a:pPr algn="just"/>
            <a:r>
              <a:rPr lang="el-GR" sz="1400" dirty="0">
                <a:ea typeface="Times New Roman" panose="02020603050405020304" pitchFamily="18" charset="0"/>
                <a:cs typeface="Times New Roman" panose="02020603050405020304" pitchFamily="18" charset="0"/>
              </a:rPr>
              <a:t> </a:t>
            </a:r>
            <a:endParaRPr lang="el-GR" sz="1400" dirty="0" smtClean="0">
              <a:effectLst/>
              <a:ea typeface="Meiryo"/>
              <a:cs typeface="Times New Roman" panose="02020603050405020304" pitchFamily="18" charset="0"/>
            </a:endParaRPr>
          </a:p>
          <a:p>
            <a:pPr marL="269875" indent="-269875" algn="just"/>
            <a:r>
              <a:rPr lang="el-GR" sz="1400" dirty="0" smtClean="0">
                <a:ea typeface="Times New Roman" panose="02020603050405020304" pitchFamily="18" charset="0"/>
                <a:cs typeface="Times New Roman" panose="02020603050405020304" pitchFamily="18" charset="0"/>
              </a:rPr>
              <a:t>Αντωνίου</a:t>
            </a:r>
            <a:r>
              <a:rPr lang="el-GR" sz="1400" dirty="0">
                <a:ea typeface="Times New Roman" panose="02020603050405020304" pitchFamily="18" charset="0"/>
                <a:cs typeface="Times New Roman" panose="02020603050405020304" pitchFamily="18" charset="0"/>
              </a:rPr>
              <a:t>, Φ. (2013). Γραπτή έκφραση και μαθησιακές δυσκολίες: Διαστάσεις της διαφοροποιημένης διδασκαλίας. Στο:</a:t>
            </a:r>
            <a:r>
              <a:rPr lang="el-GR" sz="1400" dirty="0">
                <a:ea typeface="Meiryo"/>
                <a:cs typeface="Times New Roman" panose="02020603050405020304" pitchFamily="18" charset="0"/>
              </a:rPr>
              <a:t> </a:t>
            </a:r>
            <a:r>
              <a:rPr lang="el-GR" sz="1400" dirty="0">
                <a:ea typeface="Times New Roman" panose="02020603050405020304" pitchFamily="18" charset="0"/>
                <a:cs typeface="Times New Roman" panose="02020603050405020304" pitchFamily="18" charset="0"/>
              </a:rPr>
              <a:t>Σ. Παντελιάδου &amp; Δ. Φιλιππάτου (</a:t>
            </a:r>
            <a:r>
              <a:rPr lang="el-GR" sz="1400" dirty="0" err="1">
                <a:ea typeface="Times New Roman" panose="02020603050405020304" pitchFamily="18" charset="0"/>
                <a:cs typeface="Times New Roman" panose="02020603050405020304" pitchFamily="18" charset="0"/>
              </a:rPr>
              <a:t>Επιμ</a:t>
            </a:r>
            <a:r>
              <a:rPr lang="el-GR" sz="1400" dirty="0">
                <a:ea typeface="Times New Roman" panose="02020603050405020304" pitchFamily="18" charset="0"/>
                <a:cs typeface="Times New Roman" panose="02020603050405020304" pitchFamily="18" charset="0"/>
              </a:rPr>
              <a:t>.), </a:t>
            </a:r>
            <a:r>
              <a:rPr lang="el-GR" sz="1400" i="1" dirty="0">
                <a:ea typeface="Times New Roman" panose="02020603050405020304" pitchFamily="18" charset="0"/>
                <a:cs typeface="Times New Roman" panose="02020603050405020304" pitchFamily="18" charset="0"/>
              </a:rPr>
              <a:t>Διαφοροποιημένη διδασκαλία. Θεωρητικές προσεγγίσεις &amp; εκπαιδευτικές πρακτικές</a:t>
            </a:r>
            <a:r>
              <a:rPr lang="el-GR" sz="1400" dirty="0">
                <a:ea typeface="Times New Roman" panose="02020603050405020304" pitchFamily="18" charset="0"/>
                <a:cs typeface="Times New Roman" panose="02020603050405020304" pitchFamily="18" charset="0"/>
              </a:rPr>
              <a:t> </a:t>
            </a:r>
            <a:r>
              <a:rPr lang="el-GR" sz="1400" dirty="0">
                <a:ea typeface="Meiryo"/>
                <a:cs typeface="Times New Roman" panose="02020603050405020304" pitchFamily="18" charset="0"/>
              </a:rPr>
              <a:t> (</a:t>
            </a:r>
            <a:r>
              <a:rPr lang="el-GR" sz="1400" dirty="0" err="1">
                <a:ea typeface="Meiryo"/>
                <a:cs typeface="Times New Roman" panose="02020603050405020304" pitchFamily="18" charset="0"/>
              </a:rPr>
              <a:t>σσ</a:t>
            </a:r>
            <a:r>
              <a:rPr lang="el-GR" sz="1400" dirty="0">
                <a:ea typeface="Meiryo"/>
                <a:cs typeface="Times New Roman" panose="02020603050405020304" pitchFamily="18" charset="0"/>
              </a:rPr>
              <a:t>. 225-282). </a:t>
            </a:r>
            <a:r>
              <a:rPr lang="el-GR" sz="1400" dirty="0">
                <a:ea typeface="Times New Roman" panose="02020603050405020304" pitchFamily="18" charset="0"/>
                <a:cs typeface="Times New Roman" panose="02020603050405020304" pitchFamily="18" charset="0"/>
              </a:rPr>
              <a:t>Αθήνα: Πεδίο.</a:t>
            </a:r>
            <a:endParaRPr lang="el-GR" sz="1400" dirty="0" smtClean="0">
              <a:effectLst/>
              <a:ea typeface="Meiryo"/>
              <a:cs typeface="Times New Roman" panose="02020603050405020304" pitchFamily="18" charset="0"/>
            </a:endParaRPr>
          </a:p>
          <a:p>
            <a:pPr marL="269875" indent="-269875" algn="just"/>
            <a:r>
              <a:rPr lang="el-GR" sz="1400" dirty="0">
                <a:ea typeface="Times New Roman" panose="02020603050405020304" pitchFamily="18" charset="0"/>
                <a:cs typeface="Times New Roman" panose="02020603050405020304" pitchFamily="18" charset="0"/>
              </a:rPr>
              <a:t>Αργυρόπουλος, Β. (2007). Μαθησιακό περιβάλλον και στρατηγικές διδασκαλίας τυφλών παιδιών. Στο: Π. Ορφανός (</a:t>
            </a:r>
            <a:r>
              <a:rPr lang="el-GR" sz="1400" dirty="0" err="1">
                <a:ea typeface="Times New Roman" panose="02020603050405020304" pitchFamily="18" charset="0"/>
                <a:cs typeface="Times New Roman" panose="02020603050405020304" pitchFamily="18" charset="0"/>
              </a:rPr>
              <a:t>Επιμ</a:t>
            </a:r>
            <a:r>
              <a:rPr lang="el-GR" sz="1400" dirty="0">
                <a:ea typeface="Times New Roman" panose="02020603050405020304" pitchFamily="18" charset="0"/>
                <a:cs typeface="Times New Roman" panose="02020603050405020304" pitchFamily="18" charset="0"/>
              </a:rPr>
              <a:t>.), </a:t>
            </a:r>
            <a:r>
              <a:rPr lang="el-GR" sz="1400" i="1" dirty="0">
                <a:ea typeface="Times New Roman" panose="02020603050405020304" pitchFamily="18" charset="0"/>
                <a:cs typeface="Times New Roman" panose="02020603050405020304" pitchFamily="18" charset="0"/>
              </a:rPr>
              <a:t>Πρακτικά 1ου Πανελλήνιου Συνεδρίου Ειδικής Αγωγής με διεθνή συμμετοχή «Η Ειδική Αγωγή στην Κοινωνία της Γνώσης» </a:t>
            </a:r>
            <a:r>
              <a:rPr lang="el-GR" sz="1400" dirty="0">
                <a:ea typeface="Times New Roman" panose="02020603050405020304" pitchFamily="18" charset="0"/>
                <a:cs typeface="Times New Roman" panose="02020603050405020304" pitchFamily="18" charset="0"/>
              </a:rPr>
              <a:t>(σσ.265-277). Αθήνα: Γρηγόρης.</a:t>
            </a:r>
            <a:endParaRPr lang="el-GR" sz="1400" dirty="0" smtClean="0">
              <a:effectLst/>
              <a:ea typeface="Meiryo"/>
              <a:cs typeface="Times New Roman" panose="02020603050405020304" pitchFamily="18" charset="0"/>
            </a:endParaRPr>
          </a:p>
          <a:p>
            <a:pPr marL="269875" indent="-269875" algn="just"/>
            <a:r>
              <a:rPr lang="el-GR" sz="1400" dirty="0">
                <a:ea typeface="Times New Roman" panose="02020603050405020304" pitchFamily="18" charset="0"/>
                <a:cs typeface="Times New Roman" panose="02020603050405020304" pitchFamily="18" charset="0"/>
              </a:rPr>
              <a:t>Αργυρόπουλος, Β. (2013). Διαφοροποίηση και διαφοροποιημένη διδασκαλία: Θεωρητικό υπόβαθρο και βασικές αρχές. Στο: Σ. Παντελιάδου &amp; Δ. Φιλιππάτου (</a:t>
            </a:r>
            <a:r>
              <a:rPr lang="el-GR" sz="1400" dirty="0" err="1">
                <a:ea typeface="Times New Roman" panose="02020603050405020304" pitchFamily="18" charset="0"/>
                <a:cs typeface="Times New Roman" panose="02020603050405020304" pitchFamily="18" charset="0"/>
              </a:rPr>
              <a:t>Επιμ</a:t>
            </a:r>
            <a:r>
              <a:rPr lang="el-GR" sz="1400" dirty="0">
                <a:ea typeface="Times New Roman" panose="02020603050405020304" pitchFamily="18" charset="0"/>
                <a:cs typeface="Times New Roman" panose="02020603050405020304" pitchFamily="18" charset="0"/>
              </a:rPr>
              <a:t>.), </a:t>
            </a:r>
            <a:r>
              <a:rPr lang="el-GR" sz="1400" i="1" dirty="0">
                <a:ea typeface="Times New Roman" panose="02020603050405020304" pitchFamily="18" charset="0"/>
                <a:cs typeface="Times New Roman" panose="02020603050405020304" pitchFamily="18" charset="0"/>
              </a:rPr>
              <a:t>Διαφοροποιημένη διδασκαλία. Θεωρητικές προσεγγίσεις &amp; εκπαιδευτικές πρακτικές</a:t>
            </a:r>
            <a:r>
              <a:rPr lang="el-GR" sz="1400" dirty="0">
                <a:ea typeface="Times New Roman" panose="02020603050405020304" pitchFamily="18" charset="0"/>
                <a:cs typeface="Times New Roman" panose="02020603050405020304" pitchFamily="18" charset="0"/>
              </a:rPr>
              <a:t> (</a:t>
            </a:r>
            <a:r>
              <a:rPr lang="el-GR" sz="1400" dirty="0" err="1">
                <a:ea typeface="Times New Roman" panose="02020603050405020304" pitchFamily="18" charset="0"/>
                <a:cs typeface="Times New Roman" panose="02020603050405020304" pitchFamily="18" charset="0"/>
              </a:rPr>
              <a:t>σσ</a:t>
            </a:r>
            <a:r>
              <a:rPr lang="el-GR" sz="1400" dirty="0">
                <a:ea typeface="Times New Roman" panose="02020603050405020304" pitchFamily="18" charset="0"/>
                <a:cs typeface="Times New Roman" panose="02020603050405020304" pitchFamily="18" charset="0"/>
              </a:rPr>
              <a:t>. 27- 59). Αθήνα: Πεδίο.</a:t>
            </a:r>
            <a:endParaRPr lang="el-GR" sz="1400" dirty="0" smtClean="0">
              <a:effectLst/>
              <a:ea typeface="Meiryo"/>
              <a:cs typeface="Times New Roman" panose="02020603050405020304" pitchFamily="18" charset="0"/>
            </a:endParaRPr>
          </a:p>
          <a:p>
            <a:pPr marL="269875" indent="-269875" algn="just"/>
            <a:r>
              <a:rPr lang="el-GR" sz="1400" dirty="0" err="1">
                <a:ea typeface="Times New Roman" panose="02020603050405020304" pitchFamily="18" charset="0"/>
                <a:cs typeface="Times New Roman" panose="02020603050405020304" pitchFamily="18" charset="0"/>
              </a:rPr>
              <a:t>Βαλιαντή</a:t>
            </a:r>
            <a:r>
              <a:rPr lang="el-GR" sz="1400" dirty="0">
                <a:ea typeface="Times New Roman" panose="02020603050405020304" pitchFamily="18" charset="0"/>
                <a:cs typeface="Times New Roman" panose="02020603050405020304" pitchFamily="18" charset="0"/>
              </a:rPr>
              <a:t>, Σ. &amp; Νεοφύτου, Λ. (2017). </a:t>
            </a:r>
            <a:r>
              <a:rPr lang="el-GR" sz="1400" i="1" dirty="0">
                <a:ea typeface="Times New Roman" panose="02020603050405020304" pitchFamily="18" charset="0"/>
                <a:cs typeface="Times New Roman" panose="02020603050405020304" pitchFamily="18" charset="0"/>
              </a:rPr>
              <a:t>Διαφοροποιημένη διδασκαλία. Λειτουργική και αποτελεσματική εφαρμογή</a:t>
            </a:r>
            <a:r>
              <a:rPr lang="el-GR" sz="1400" dirty="0">
                <a:ea typeface="Times New Roman" panose="02020603050405020304" pitchFamily="18" charset="0"/>
                <a:cs typeface="Times New Roman" panose="02020603050405020304" pitchFamily="18" charset="0"/>
              </a:rPr>
              <a:t>. Αθήνα. Εκδόσεις Πεδίο.</a:t>
            </a:r>
            <a:endParaRPr lang="el-GR" sz="1400" dirty="0" smtClean="0">
              <a:effectLst/>
              <a:ea typeface="Meiryo"/>
              <a:cs typeface="Times New Roman" panose="02020603050405020304" pitchFamily="18" charset="0"/>
            </a:endParaRPr>
          </a:p>
          <a:p>
            <a:pPr marL="269875" indent="-269875" algn="just"/>
            <a:r>
              <a:rPr lang="el-GR" sz="1400" dirty="0">
                <a:ea typeface="Times New Roman" panose="02020603050405020304" pitchFamily="18" charset="0"/>
                <a:cs typeface="Times New Roman" panose="02020603050405020304" pitchFamily="18" charset="0"/>
              </a:rPr>
              <a:t>Βλάχου – </a:t>
            </a:r>
            <a:r>
              <a:rPr lang="el-GR" sz="1400" dirty="0" err="1">
                <a:ea typeface="Times New Roman" panose="02020603050405020304" pitchFamily="18" charset="0"/>
                <a:cs typeface="Times New Roman" panose="02020603050405020304" pitchFamily="18" charset="0"/>
              </a:rPr>
              <a:t>Μπαλαφούτη</a:t>
            </a:r>
            <a:r>
              <a:rPr lang="el-GR" sz="1400" dirty="0">
                <a:ea typeface="Times New Roman" panose="02020603050405020304" pitchFamily="18" charset="0"/>
                <a:cs typeface="Times New Roman" panose="02020603050405020304" pitchFamily="18" charset="0"/>
              </a:rPr>
              <a:t>, Α. (2000). Πρακτική εφαρμογή προγραμμάτων ένταξης παιδιών με νοητική καθυστέρηση. Στο: Α. </a:t>
            </a:r>
            <a:r>
              <a:rPr lang="el-GR" sz="1400" dirty="0" err="1">
                <a:ea typeface="Times New Roman" panose="02020603050405020304" pitchFamily="18" charset="0"/>
                <a:cs typeface="Times New Roman" panose="02020603050405020304" pitchFamily="18" charset="0"/>
              </a:rPr>
              <a:t>Ζώνιου</a:t>
            </a:r>
            <a:r>
              <a:rPr lang="el-GR" sz="1400" dirty="0">
                <a:ea typeface="Times New Roman" panose="02020603050405020304" pitchFamily="18" charset="0"/>
                <a:cs typeface="Times New Roman" panose="02020603050405020304" pitchFamily="18" charset="0"/>
              </a:rPr>
              <a:t>-Σιδέρη (</a:t>
            </a:r>
            <a:r>
              <a:rPr lang="el-GR" sz="1400" dirty="0" err="1">
                <a:ea typeface="Times New Roman" panose="02020603050405020304" pitchFamily="18" charset="0"/>
                <a:cs typeface="Times New Roman" panose="02020603050405020304" pitchFamily="18" charset="0"/>
              </a:rPr>
              <a:t>Επιμ</a:t>
            </a:r>
            <a:r>
              <a:rPr lang="el-GR" sz="1400" dirty="0">
                <a:ea typeface="Times New Roman" panose="02020603050405020304" pitchFamily="18" charset="0"/>
                <a:cs typeface="Times New Roman" panose="02020603050405020304" pitchFamily="18" charset="0"/>
              </a:rPr>
              <a:t>.), </a:t>
            </a:r>
            <a:r>
              <a:rPr lang="el-GR" sz="1400" i="1" dirty="0">
                <a:ea typeface="Times New Roman" panose="02020603050405020304" pitchFamily="18" charset="0"/>
                <a:cs typeface="Times New Roman" panose="02020603050405020304" pitchFamily="18" charset="0"/>
              </a:rPr>
              <a:t>Άτομα με ειδικές ανάγκες και η ένταξή τους </a:t>
            </a:r>
            <a:r>
              <a:rPr lang="el-GR" sz="1400" dirty="0">
                <a:ea typeface="Times New Roman" panose="02020603050405020304" pitchFamily="18" charset="0"/>
                <a:cs typeface="Times New Roman" panose="02020603050405020304" pitchFamily="18" charset="0"/>
              </a:rPr>
              <a:t>(σσ.79-96). Αθήνα: Ελληνικά Γράμματα.</a:t>
            </a:r>
            <a:endParaRPr lang="el-GR" sz="1400" dirty="0" smtClean="0">
              <a:effectLst/>
              <a:ea typeface="Meiryo"/>
              <a:cs typeface="Times New Roman" panose="02020603050405020304" pitchFamily="18" charset="0"/>
            </a:endParaRPr>
          </a:p>
          <a:p>
            <a:pPr marL="269875" indent="-269875" algn="just"/>
            <a:r>
              <a:rPr lang="el-GR" sz="1400" dirty="0">
                <a:ea typeface="Times New Roman" panose="02020603050405020304" pitchFamily="18" charset="0"/>
                <a:cs typeface="Times New Roman" panose="02020603050405020304" pitchFamily="18" charset="0"/>
              </a:rPr>
              <a:t>Κανάρη, Χ. (2015). Απτικά διαγράμματα: Χρήση και αξιοποίηση στο χώρο των μουσείων. Στο:</a:t>
            </a:r>
            <a:r>
              <a:rPr lang="el-GR" sz="1400" i="1" dirty="0">
                <a:ea typeface="Times New Roman" panose="02020603050405020304" pitchFamily="18" charset="0"/>
                <a:cs typeface="Times New Roman" panose="02020603050405020304" pitchFamily="18" charset="0"/>
              </a:rPr>
              <a:t> </a:t>
            </a:r>
            <a:r>
              <a:rPr lang="el-GR" sz="1400" dirty="0">
                <a:ea typeface="Times New Roman" panose="02020603050405020304" pitchFamily="18" charset="0"/>
                <a:cs typeface="Times New Roman" panose="02020603050405020304" pitchFamily="18" charset="0"/>
              </a:rPr>
              <a:t>Β. Αργυρόπουλος, Σ. </a:t>
            </a:r>
            <a:r>
              <a:rPr lang="el-GR" sz="1400" dirty="0" err="1">
                <a:ea typeface="Times New Roman" panose="02020603050405020304" pitchFamily="18" charset="0"/>
                <a:cs typeface="Times New Roman" panose="02020603050405020304" pitchFamily="18" charset="0"/>
              </a:rPr>
              <a:t>Χαμονικολάου</a:t>
            </a:r>
            <a:r>
              <a:rPr lang="el-GR" sz="1400" dirty="0">
                <a:ea typeface="Times New Roman" panose="02020603050405020304" pitchFamily="18" charset="0"/>
                <a:cs typeface="Times New Roman" panose="02020603050405020304" pitchFamily="18" charset="0"/>
              </a:rPr>
              <a:t> &amp; Χ. Κανάρη (</a:t>
            </a:r>
            <a:r>
              <a:rPr lang="el-GR" sz="1400" dirty="0" err="1">
                <a:ea typeface="Times New Roman" panose="02020603050405020304" pitchFamily="18" charset="0"/>
                <a:cs typeface="Times New Roman" panose="02020603050405020304" pitchFamily="18" charset="0"/>
              </a:rPr>
              <a:t>Επιμ</a:t>
            </a:r>
            <a:r>
              <a:rPr lang="el-GR" sz="1400" dirty="0">
                <a:ea typeface="Times New Roman" panose="02020603050405020304" pitchFamily="18" charset="0"/>
                <a:cs typeface="Times New Roman" panose="02020603050405020304" pitchFamily="18" charset="0"/>
              </a:rPr>
              <a:t>.)</a:t>
            </a:r>
            <a:r>
              <a:rPr lang="el-GR" sz="1400" i="1" dirty="0">
                <a:ea typeface="Times New Roman" panose="02020603050405020304" pitchFamily="18" charset="0"/>
                <a:cs typeface="Times New Roman" panose="02020603050405020304" pitchFamily="18" charset="0"/>
              </a:rPr>
              <a:t>, Πολιτισμός/Ειδική Αγωγή. Η Πρόσβαση Ατόμων με Αναπηρίες ή/και Ειδικές Εκπαιδευτικές Ανάγκες στο Φυσικό και Πολιτισμικό Περιβάλλον των Μουσείων και των Αρχαιολογικών Χώρων </a:t>
            </a:r>
            <a:r>
              <a:rPr lang="el-GR" sz="1400" dirty="0">
                <a:ea typeface="Times New Roman" panose="02020603050405020304" pitchFamily="18" charset="0"/>
                <a:cs typeface="Times New Roman" panose="02020603050405020304" pitchFamily="18" charset="0"/>
              </a:rPr>
              <a:t>(</a:t>
            </a:r>
            <a:r>
              <a:rPr lang="el-GR" sz="1400" dirty="0" err="1">
                <a:ea typeface="Times New Roman" panose="02020603050405020304" pitchFamily="18" charset="0"/>
                <a:cs typeface="Times New Roman" panose="02020603050405020304" pitchFamily="18" charset="0"/>
              </a:rPr>
              <a:t>σσ</a:t>
            </a:r>
            <a:r>
              <a:rPr lang="el-GR" sz="1400" dirty="0">
                <a:ea typeface="Times New Roman" panose="02020603050405020304" pitchFamily="18" charset="0"/>
                <a:cs typeface="Times New Roman" panose="02020603050405020304" pitchFamily="18" charset="0"/>
              </a:rPr>
              <a:t>. 343-352).</a:t>
            </a:r>
            <a:r>
              <a:rPr lang="el-GR" sz="1400" i="1" dirty="0">
                <a:ea typeface="Times New Roman" panose="02020603050405020304" pitchFamily="18" charset="0"/>
                <a:cs typeface="Times New Roman" panose="02020603050405020304" pitchFamily="18" charset="0"/>
              </a:rPr>
              <a:t> </a:t>
            </a:r>
            <a:r>
              <a:rPr lang="el-GR" sz="1400" dirty="0">
                <a:ea typeface="Times New Roman" panose="02020603050405020304" pitchFamily="18" charset="0"/>
                <a:cs typeface="Times New Roman" panose="02020603050405020304" pitchFamily="18" charset="0"/>
              </a:rPr>
              <a:t>Βόλος: Πανεπιστήμιο Θεσσαλίας. </a:t>
            </a:r>
            <a:endParaRPr lang="el-GR" sz="1400" dirty="0" smtClean="0">
              <a:effectLst/>
              <a:ea typeface="Meiryo"/>
              <a:cs typeface="Times New Roman" panose="02020603050405020304" pitchFamily="18" charset="0"/>
            </a:endParaRPr>
          </a:p>
          <a:p>
            <a:pPr marL="269875" indent="-269875" algn="just"/>
            <a:r>
              <a:rPr lang="el-GR" sz="1400" dirty="0" err="1">
                <a:ea typeface="Meiryo"/>
                <a:cs typeface="Times New Roman" panose="02020603050405020304" pitchFamily="18" charset="0"/>
              </a:rPr>
              <a:t>Κουρμπέτης</a:t>
            </a:r>
            <a:r>
              <a:rPr lang="el-GR" sz="1400" dirty="0">
                <a:ea typeface="Meiryo"/>
                <a:cs typeface="Times New Roman" panose="02020603050405020304" pitchFamily="18" charset="0"/>
              </a:rPr>
              <a:t>, Β., Χατζοπούλου, Μ., </a:t>
            </a:r>
            <a:r>
              <a:rPr lang="el-GR" sz="1400" dirty="0" err="1">
                <a:ea typeface="Meiryo"/>
                <a:cs typeface="Times New Roman" panose="02020603050405020304" pitchFamily="18" charset="0"/>
              </a:rPr>
              <a:t>Σαβαλίδου</a:t>
            </a:r>
            <a:r>
              <a:rPr lang="el-GR" sz="1400" dirty="0">
                <a:ea typeface="Meiryo"/>
                <a:cs typeface="Times New Roman" panose="02020603050405020304" pitchFamily="18" charset="0"/>
              </a:rPr>
              <a:t>, Φ., &amp; </a:t>
            </a:r>
            <a:r>
              <a:rPr lang="el-GR" sz="1400" dirty="0" err="1">
                <a:ea typeface="Meiryo"/>
                <a:cs typeface="Times New Roman" panose="02020603050405020304" pitchFamily="18" charset="0"/>
              </a:rPr>
              <a:t>Σίμψα</a:t>
            </a:r>
            <a:r>
              <a:rPr lang="el-GR" sz="1400" dirty="0">
                <a:ea typeface="Meiryo"/>
                <a:cs typeface="Times New Roman" panose="02020603050405020304" pitchFamily="18" charset="0"/>
              </a:rPr>
              <a:t>, Θ. (2007). </a:t>
            </a:r>
            <a:r>
              <a:rPr lang="el-GR" sz="1400" i="1" dirty="0" err="1">
                <a:ea typeface="Meiryo"/>
                <a:cs typeface="Times New Roman" panose="02020603050405020304" pitchFamily="18" charset="0"/>
              </a:rPr>
              <a:t>Διαναπηρικός</a:t>
            </a:r>
            <a:r>
              <a:rPr lang="el-GR" sz="1400" i="1" dirty="0">
                <a:ea typeface="Meiryo"/>
                <a:cs typeface="Times New Roman" panose="02020603050405020304" pitchFamily="18" charset="0"/>
              </a:rPr>
              <a:t> Οδηγός Επιμόρφωσης. «Προσεγγίζοντας την κώφωση».</a:t>
            </a:r>
            <a:r>
              <a:rPr lang="el-GR" sz="1400" dirty="0">
                <a:ea typeface="Meiryo"/>
                <a:cs typeface="Times New Roman" panose="02020603050405020304" pitchFamily="18" charset="0"/>
              </a:rPr>
              <a:t> Αθήνα: </a:t>
            </a:r>
            <a:r>
              <a:rPr lang="el-GR" sz="1400" dirty="0" err="1">
                <a:ea typeface="Meiryo"/>
                <a:cs typeface="Times New Roman" panose="02020603050405020304" pitchFamily="18" charset="0"/>
              </a:rPr>
              <a:t>Πάντειο</a:t>
            </a:r>
            <a:r>
              <a:rPr lang="el-GR" sz="1400" dirty="0">
                <a:ea typeface="Meiryo"/>
                <a:cs typeface="Times New Roman" panose="02020603050405020304" pitchFamily="18" charset="0"/>
              </a:rPr>
              <a:t> Πανεπιστήμιο Κοινωνικών και Πολιτικών Επιστημών. Τμήμα Ψυχολογίας.  Ανάκτηση 29 Μαρτίου 2020 από http://prosvasimo.iep.edu.gr/docs/pdf/epimorfwtiko-uliko-kwfwsi/Kwfwsi_1.pdf</a:t>
            </a:r>
            <a:endParaRPr lang="el-GR" sz="1400" dirty="0" smtClean="0">
              <a:effectLst/>
              <a:ea typeface="Meiryo"/>
              <a:cs typeface="Times New Roman" panose="02020603050405020304" pitchFamily="18" charset="0"/>
            </a:endParaRPr>
          </a:p>
          <a:p>
            <a:pPr marL="269875" indent="-269875" algn="just"/>
            <a:r>
              <a:rPr lang="el-GR" sz="1400" dirty="0" err="1">
                <a:ea typeface="Times New Roman" panose="02020603050405020304" pitchFamily="18" charset="0"/>
                <a:cs typeface="Times New Roman" panose="02020603050405020304" pitchFamily="18" charset="0"/>
              </a:rPr>
              <a:t>Κουρουπέτρογλου</a:t>
            </a:r>
            <a:r>
              <a:rPr lang="el-GR" sz="1400" dirty="0">
                <a:ea typeface="Times New Roman" panose="02020603050405020304" pitchFamily="18" charset="0"/>
                <a:cs typeface="Times New Roman" panose="02020603050405020304" pitchFamily="18" charset="0"/>
              </a:rPr>
              <a:t>, Γ. (2011). Οι Τεχνολογίες Πληροφορικής στην ενταξιακή εκπαίδευση των τυφλών μαθητών. Στο: Α. Σιδέρη &amp; Η. </a:t>
            </a:r>
            <a:r>
              <a:rPr lang="el-GR" sz="1400" dirty="0" err="1">
                <a:ea typeface="Times New Roman" panose="02020603050405020304" pitchFamily="18" charset="0"/>
                <a:cs typeface="Times New Roman" panose="02020603050405020304" pitchFamily="18" charset="0"/>
              </a:rPr>
              <a:t>Σπανδάγου</a:t>
            </a:r>
            <a:r>
              <a:rPr lang="el-GR" sz="1400" dirty="0">
                <a:ea typeface="Times New Roman" panose="02020603050405020304" pitchFamily="18" charset="0"/>
                <a:cs typeface="Times New Roman" panose="02020603050405020304" pitchFamily="18" charset="0"/>
              </a:rPr>
              <a:t> (</a:t>
            </a:r>
            <a:r>
              <a:rPr lang="el-GR" sz="1400" dirty="0" err="1">
                <a:ea typeface="Times New Roman" panose="02020603050405020304" pitchFamily="18" charset="0"/>
                <a:cs typeface="Times New Roman" panose="02020603050405020304" pitchFamily="18" charset="0"/>
              </a:rPr>
              <a:t>Επιμ</a:t>
            </a:r>
            <a:r>
              <a:rPr lang="el-GR" sz="1400" dirty="0">
                <a:ea typeface="Times New Roman" panose="02020603050405020304" pitchFamily="18" charset="0"/>
                <a:cs typeface="Times New Roman" panose="02020603050405020304" pitchFamily="18" charset="0"/>
              </a:rPr>
              <a:t>), </a:t>
            </a:r>
            <a:r>
              <a:rPr lang="el-GR" sz="1400" i="1" dirty="0">
                <a:ea typeface="Times New Roman" panose="02020603050405020304" pitchFamily="18" charset="0"/>
                <a:cs typeface="Times New Roman" panose="02020603050405020304" pitchFamily="18" charset="0"/>
              </a:rPr>
              <a:t>Εκπαίδευση και Τύφλωση. Σύγχρονες τάσεις και προοπτικές</a:t>
            </a:r>
            <a:r>
              <a:rPr lang="el-GR" sz="1400" dirty="0">
                <a:ea typeface="Times New Roman" panose="02020603050405020304" pitchFamily="18" charset="0"/>
                <a:cs typeface="Times New Roman" panose="02020603050405020304" pitchFamily="18" charset="0"/>
              </a:rPr>
              <a:t> (</a:t>
            </a:r>
            <a:r>
              <a:rPr lang="el-GR" sz="1400" dirty="0" err="1">
                <a:ea typeface="Times New Roman" panose="02020603050405020304" pitchFamily="18" charset="0"/>
                <a:cs typeface="Times New Roman" panose="02020603050405020304" pitchFamily="18" charset="0"/>
              </a:rPr>
              <a:t>σσ</a:t>
            </a:r>
            <a:r>
              <a:rPr lang="el-GR" sz="1400" dirty="0">
                <a:ea typeface="Times New Roman" panose="02020603050405020304" pitchFamily="18" charset="0"/>
                <a:cs typeface="Times New Roman" panose="02020603050405020304" pitchFamily="18" charset="0"/>
              </a:rPr>
              <a:t>. 269-282). Αθήνα: Πεδίο.</a:t>
            </a:r>
            <a:endParaRPr lang="el-GR" sz="1400" dirty="0" smtClean="0">
              <a:effectLst/>
              <a:ea typeface="Meiryo"/>
              <a:cs typeface="Times New Roman" panose="02020603050405020304" pitchFamily="18" charset="0"/>
            </a:endParaRPr>
          </a:p>
          <a:p>
            <a:pPr marL="269875" indent="-269875" algn="just"/>
            <a:r>
              <a:rPr lang="el-GR" sz="1400" dirty="0">
                <a:ea typeface="Times New Roman" panose="02020603050405020304" pitchFamily="18" charset="0"/>
                <a:cs typeface="Times New Roman" panose="02020603050405020304" pitchFamily="18" charset="0"/>
              </a:rPr>
              <a:t>Μαυροπούλου, Σ. (2011). Αποτελεσματικές εκπαιδευτικές προσεγγίσεις και διδακτικές προσεγγίσεις για τα παιδιά στο φάσμα του αυτισμού. Στο: Σ. Παντελιάδου &amp; Β. Αργυρόπουλος (</a:t>
            </a:r>
            <a:r>
              <a:rPr lang="el-GR" sz="1400" dirty="0" err="1">
                <a:ea typeface="Times New Roman" panose="02020603050405020304" pitchFamily="18" charset="0"/>
                <a:cs typeface="Times New Roman" panose="02020603050405020304" pitchFamily="18" charset="0"/>
              </a:rPr>
              <a:t>Επιμ</a:t>
            </a:r>
            <a:r>
              <a:rPr lang="el-GR" sz="1400" dirty="0">
                <a:ea typeface="Times New Roman" panose="02020603050405020304" pitchFamily="18" charset="0"/>
                <a:cs typeface="Times New Roman" panose="02020603050405020304" pitchFamily="18" charset="0"/>
              </a:rPr>
              <a:t>.), </a:t>
            </a:r>
            <a:r>
              <a:rPr lang="el-GR" sz="1400" i="1" dirty="0">
                <a:ea typeface="Times New Roman" panose="02020603050405020304" pitchFamily="18" charset="0"/>
                <a:cs typeface="Times New Roman" panose="02020603050405020304" pitchFamily="18" charset="0"/>
              </a:rPr>
              <a:t>Ειδική Αγωγή. Από την έρευνα στη διδακτική πράξη</a:t>
            </a:r>
            <a:r>
              <a:rPr lang="el-GR" sz="1400" dirty="0">
                <a:ea typeface="Times New Roman" panose="02020603050405020304" pitchFamily="18" charset="0"/>
                <a:cs typeface="Times New Roman" panose="02020603050405020304" pitchFamily="18" charset="0"/>
              </a:rPr>
              <a:t> (</a:t>
            </a:r>
            <a:r>
              <a:rPr lang="el-GR" sz="1400" dirty="0" err="1">
                <a:ea typeface="Times New Roman" panose="02020603050405020304" pitchFamily="18" charset="0"/>
                <a:cs typeface="Times New Roman" panose="02020603050405020304" pitchFamily="18" charset="0"/>
              </a:rPr>
              <a:t>σσ</a:t>
            </a:r>
            <a:r>
              <a:rPr lang="el-GR" sz="1400" dirty="0">
                <a:ea typeface="Times New Roman" panose="02020603050405020304" pitchFamily="18" charset="0"/>
                <a:cs typeface="Times New Roman" panose="02020603050405020304" pitchFamily="18" charset="0"/>
              </a:rPr>
              <a:t>. 83-134). Αθήνα: Πεδίο.</a:t>
            </a:r>
            <a:endParaRPr lang="el-GR" sz="1400" dirty="0" smtClean="0">
              <a:effectLst/>
              <a:ea typeface="Meiryo"/>
              <a:cs typeface="Times New Roman" panose="02020603050405020304" pitchFamily="18" charset="0"/>
            </a:endParaRPr>
          </a:p>
          <a:p>
            <a:pPr marL="269875" indent="-269875" algn="just"/>
            <a:r>
              <a:rPr lang="el-GR" sz="1400" dirty="0">
                <a:ea typeface="Times New Roman" panose="02020603050405020304" pitchFamily="18" charset="0"/>
                <a:cs typeface="Times New Roman" panose="02020603050405020304" pitchFamily="18" charset="0"/>
              </a:rPr>
              <a:t>Νεστορίδης, Χ. (2004). Κινητικές αναπηρίες σε παιδιά. Στο:</a:t>
            </a:r>
            <a:r>
              <a:rPr lang="el-GR" sz="1400" dirty="0">
                <a:ea typeface="Meiryo"/>
                <a:cs typeface="Times New Roman" panose="02020603050405020304" pitchFamily="18" charset="0"/>
              </a:rPr>
              <a:t> </a:t>
            </a:r>
            <a:r>
              <a:rPr lang="el-GR" sz="1400" i="1" dirty="0">
                <a:ea typeface="Meiryo"/>
                <a:cs typeface="Times New Roman" panose="02020603050405020304" pitchFamily="18" charset="0"/>
              </a:rPr>
              <a:t>Ας κάνουμε την πρώτη κίνηση! ΠΡΟΣΒΑΣΗ- Υποστηρικτική Τεχνολογία στην εκπαίδευση των ατόμων με σοβαρά κινητικά προβλήματα</a:t>
            </a:r>
            <a:r>
              <a:rPr lang="el-GR" sz="1400" dirty="0">
                <a:ea typeface="Meiryo"/>
                <a:cs typeface="Times New Roman" panose="02020603050405020304" pitchFamily="18" charset="0"/>
              </a:rPr>
              <a:t> (</a:t>
            </a:r>
            <a:r>
              <a:rPr lang="el-GR" sz="1400" dirty="0" err="1">
                <a:ea typeface="Meiryo"/>
                <a:cs typeface="Times New Roman" panose="02020603050405020304" pitchFamily="18" charset="0"/>
              </a:rPr>
              <a:t>σσ</a:t>
            </a:r>
            <a:r>
              <a:rPr lang="el-GR" sz="1400" dirty="0">
                <a:ea typeface="Meiryo"/>
                <a:cs typeface="Times New Roman" panose="02020603050405020304" pitchFamily="18" charset="0"/>
              </a:rPr>
              <a:t>. 9-47). Αθήνα. ΕΚΠΑ, ΙΚΕ. Ανάκτηση 29 Μαρτίου 2020 από https://specialeducationews.files.wordpress.com/2017/11/exidikeysi.pdf</a:t>
            </a:r>
            <a:endParaRPr lang="el-GR" sz="1400" dirty="0" smtClean="0">
              <a:effectLst/>
              <a:ea typeface="Meiryo"/>
              <a:cs typeface="Times New Roman" panose="02020603050405020304" pitchFamily="18" charset="0"/>
            </a:endParaRPr>
          </a:p>
          <a:p>
            <a:pPr marL="269875" indent="-269875" algn="just"/>
            <a:r>
              <a:rPr lang="el-GR" sz="1400" dirty="0" err="1">
                <a:ea typeface="Times New Roman" panose="02020603050405020304" pitchFamily="18" charset="0"/>
                <a:cs typeface="Times New Roman" panose="02020603050405020304" pitchFamily="18" charset="0"/>
              </a:rPr>
              <a:t>Νικολαραΐζη</a:t>
            </a:r>
            <a:r>
              <a:rPr lang="el-GR" sz="1400" dirty="0">
                <a:ea typeface="Times New Roman" panose="02020603050405020304" pitchFamily="18" charset="0"/>
                <a:cs typeface="Times New Roman" panose="02020603050405020304" pitchFamily="18" charset="0"/>
              </a:rPr>
              <a:t>, Μ. (2011). Εκπαίδευση κωφών/βαρήκοων παιδιών: η αναγκαιότητα αποτελεσματικών και ερευνητικά τεκμηριωμένων εκπαιδευτικών στρατηγικών.  Στο: Σ. Παντελιάδου &amp; Β. Αργυρόπουλος (</a:t>
            </a:r>
            <a:r>
              <a:rPr lang="el-GR" sz="1400" dirty="0" err="1">
                <a:ea typeface="Times New Roman" panose="02020603050405020304" pitchFamily="18" charset="0"/>
                <a:cs typeface="Times New Roman" panose="02020603050405020304" pitchFamily="18" charset="0"/>
              </a:rPr>
              <a:t>Επιμ</a:t>
            </a:r>
            <a:r>
              <a:rPr lang="el-GR" sz="1400" dirty="0">
                <a:ea typeface="Times New Roman" panose="02020603050405020304" pitchFamily="18" charset="0"/>
                <a:cs typeface="Times New Roman" panose="02020603050405020304" pitchFamily="18" charset="0"/>
              </a:rPr>
              <a:t>.), </a:t>
            </a:r>
            <a:r>
              <a:rPr lang="el-GR" sz="1400" i="1" dirty="0">
                <a:ea typeface="Times New Roman" panose="02020603050405020304" pitchFamily="18" charset="0"/>
                <a:cs typeface="Times New Roman" panose="02020603050405020304" pitchFamily="18" charset="0"/>
              </a:rPr>
              <a:t>Ειδική Αγωγή. Από την έρευνα στη διδακτική πράξη</a:t>
            </a:r>
            <a:r>
              <a:rPr lang="el-GR" sz="1400" dirty="0">
                <a:ea typeface="Times New Roman" panose="02020603050405020304" pitchFamily="18" charset="0"/>
                <a:cs typeface="Times New Roman" panose="02020603050405020304" pitchFamily="18" charset="0"/>
              </a:rPr>
              <a:t> (</a:t>
            </a:r>
            <a:r>
              <a:rPr lang="el-GR" sz="1400" dirty="0" err="1">
                <a:ea typeface="Times New Roman" panose="02020603050405020304" pitchFamily="18" charset="0"/>
                <a:cs typeface="Times New Roman" panose="02020603050405020304" pitchFamily="18" charset="0"/>
              </a:rPr>
              <a:t>σσ</a:t>
            </a:r>
            <a:r>
              <a:rPr lang="el-GR" sz="1400" dirty="0">
                <a:ea typeface="Times New Roman" panose="02020603050405020304" pitchFamily="18" charset="0"/>
                <a:cs typeface="Times New Roman" panose="02020603050405020304" pitchFamily="18" charset="0"/>
              </a:rPr>
              <a:t>. 135-184). Αθήνα: Πεδίο.</a:t>
            </a:r>
            <a:endParaRPr lang="el-GR" sz="1400" dirty="0" smtClean="0">
              <a:effectLst/>
              <a:ea typeface="Meiryo"/>
              <a:cs typeface="Times New Roman" panose="02020603050405020304" pitchFamily="18" charset="0"/>
            </a:endParaRPr>
          </a:p>
          <a:p>
            <a:pPr marL="269875" indent="-269875" algn="just"/>
            <a:r>
              <a:rPr lang="el-GR" sz="1400" dirty="0" err="1">
                <a:ea typeface="Times New Roman" panose="02020603050405020304" pitchFamily="18" charset="0"/>
                <a:cs typeface="Times New Roman" panose="02020603050405020304" pitchFamily="18" charset="0"/>
              </a:rPr>
              <a:t>Νικολαραΐζη</a:t>
            </a:r>
            <a:r>
              <a:rPr lang="el-GR" sz="1400" dirty="0">
                <a:ea typeface="Times New Roman" panose="02020603050405020304" pitchFamily="18" charset="0"/>
                <a:cs typeface="Times New Roman" panose="02020603050405020304" pitchFamily="18" charset="0"/>
              </a:rPr>
              <a:t>, Μ. (2013). Καθολικός σχεδιασμός στη μάθηση και διαφοροποιημένη διδασκαλία: Η σημασία για τους μαθητές με αναπηρίες και/ή ειδικές εκπαιδευτικές ανάγκες. Στο: Σ. Παντελιάδου &amp; Δ. Φιλιππάτου (</a:t>
            </a:r>
            <a:r>
              <a:rPr lang="el-GR" sz="1400" dirty="0" err="1">
                <a:ea typeface="Times New Roman" panose="02020603050405020304" pitchFamily="18" charset="0"/>
                <a:cs typeface="Times New Roman" panose="02020603050405020304" pitchFamily="18" charset="0"/>
              </a:rPr>
              <a:t>Επιμ</a:t>
            </a:r>
            <a:r>
              <a:rPr lang="el-GR" sz="1400" dirty="0">
                <a:ea typeface="Times New Roman" panose="02020603050405020304" pitchFamily="18" charset="0"/>
                <a:cs typeface="Times New Roman" panose="02020603050405020304" pitchFamily="18" charset="0"/>
              </a:rPr>
              <a:t>.), </a:t>
            </a:r>
            <a:r>
              <a:rPr lang="el-GR" sz="1400" i="1" dirty="0">
                <a:ea typeface="Times New Roman" panose="02020603050405020304" pitchFamily="18" charset="0"/>
                <a:cs typeface="Times New Roman" panose="02020603050405020304" pitchFamily="18" charset="0"/>
              </a:rPr>
              <a:t>Διαφοροποιημένη διδασκαλία. Θεωρητικές προσεγγίσεις &amp; εκπαιδευτικές πρακτικές</a:t>
            </a:r>
            <a:r>
              <a:rPr lang="el-GR" sz="1400" dirty="0">
                <a:ea typeface="Times New Roman" panose="02020603050405020304" pitchFamily="18" charset="0"/>
                <a:cs typeface="Times New Roman" panose="02020603050405020304" pitchFamily="18" charset="0"/>
              </a:rPr>
              <a:t> (</a:t>
            </a:r>
            <a:r>
              <a:rPr lang="el-GR" sz="1400" dirty="0" err="1">
                <a:ea typeface="Times New Roman" panose="02020603050405020304" pitchFamily="18" charset="0"/>
                <a:cs typeface="Times New Roman" panose="02020603050405020304" pitchFamily="18" charset="0"/>
              </a:rPr>
              <a:t>σσ</a:t>
            </a:r>
            <a:r>
              <a:rPr lang="el-GR" sz="1400" dirty="0">
                <a:ea typeface="Times New Roman" panose="02020603050405020304" pitchFamily="18" charset="0"/>
                <a:cs typeface="Times New Roman" panose="02020603050405020304" pitchFamily="18" charset="0"/>
              </a:rPr>
              <a:t>. 99-120). Αθήνα: Πεδίο</a:t>
            </a:r>
            <a:r>
              <a:rPr lang="el-GR" sz="1400" dirty="0" smtClean="0">
                <a:ea typeface="Times New Roman" panose="02020603050405020304" pitchFamily="18" charset="0"/>
                <a:cs typeface="Times New Roman" panose="02020603050405020304" pitchFamily="18" charset="0"/>
              </a:rPr>
              <a:t>.</a:t>
            </a:r>
            <a:endParaRPr lang="el-GR" sz="1400" dirty="0" smtClean="0">
              <a:effectLst/>
              <a:ea typeface="Meiryo"/>
              <a:cs typeface="Times New Roman" panose="02020603050405020304" pitchFamily="18" charset="0"/>
            </a:endParaRPr>
          </a:p>
        </p:txBody>
      </p:sp>
    </p:spTree>
    <p:extLst>
      <p:ext uri="{BB962C8B-B14F-4D97-AF65-F5344CB8AC3E}">
        <p14:creationId xmlns:p14="http://schemas.microsoft.com/office/powerpoint/2010/main" xmlns="" val="1581711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70702" y="1112108"/>
            <a:ext cx="11528853" cy="4524315"/>
          </a:xfrm>
          <a:prstGeom prst="rect">
            <a:avLst/>
          </a:prstGeom>
        </p:spPr>
        <p:txBody>
          <a:bodyPr wrap="square">
            <a:spAutoFit/>
          </a:bodyPr>
          <a:lstStyle/>
          <a:p>
            <a:r>
              <a:rPr lang="el-GR" sz="1600" b="1" dirty="0" smtClean="0">
                <a:effectLst/>
                <a:ea typeface="Meiryo"/>
                <a:cs typeface="Times New Roman" panose="02020603050405020304" pitchFamily="18" charset="0"/>
              </a:rPr>
              <a:t>Ενδεικτική Βιβλιογραφία </a:t>
            </a:r>
            <a:endParaRPr lang="el-GR" sz="1600" dirty="0" smtClean="0">
              <a:effectLst/>
              <a:ea typeface="Meiryo"/>
              <a:cs typeface="Times New Roman" panose="02020603050405020304" pitchFamily="18" charset="0"/>
            </a:endParaRPr>
          </a:p>
          <a:p>
            <a:pPr marL="269875" indent="-269875" algn="just"/>
            <a:r>
              <a:rPr lang="el-GR" sz="1600" dirty="0" smtClean="0">
                <a:ea typeface="Times New Roman" panose="02020603050405020304" pitchFamily="18" charset="0"/>
                <a:cs typeface="Times New Roman" panose="02020603050405020304" pitchFamily="18" charset="0"/>
              </a:rPr>
              <a:t>Παντελιάδης</a:t>
            </a:r>
            <a:r>
              <a:rPr lang="el-GR" sz="1600" dirty="0">
                <a:ea typeface="Times New Roman" panose="02020603050405020304" pitchFamily="18" charset="0"/>
                <a:cs typeface="Times New Roman" panose="02020603050405020304" pitchFamily="18" charset="0"/>
              </a:rPr>
              <a:t>, Χ., &amp; Παπαβασιλείου- Συρίγου, Α. (2010). </a:t>
            </a:r>
            <a:r>
              <a:rPr lang="el-GR" sz="1600" i="1" dirty="0">
                <a:ea typeface="Times New Roman" panose="02020603050405020304" pitchFamily="18" charset="0"/>
                <a:cs typeface="Times New Roman" panose="02020603050405020304" pitchFamily="18" charset="0"/>
              </a:rPr>
              <a:t>Εγκεφαλική Πάρεση.</a:t>
            </a:r>
            <a:r>
              <a:rPr lang="el-GR" sz="1600" dirty="0">
                <a:ea typeface="Times New Roman" panose="02020603050405020304" pitchFamily="18" charset="0"/>
                <a:cs typeface="Times New Roman" panose="02020603050405020304" pitchFamily="18" charset="0"/>
              </a:rPr>
              <a:t> Θεσσαλονίκη: Εκδόσεις </a:t>
            </a:r>
            <a:r>
              <a:rPr lang="el-GR" sz="1600" dirty="0" err="1">
                <a:ea typeface="Times New Roman" panose="02020603050405020304" pitchFamily="18" charset="0"/>
                <a:cs typeface="Times New Roman" panose="02020603050405020304" pitchFamily="18" charset="0"/>
              </a:rPr>
              <a:t>Γιαπούδη</a:t>
            </a:r>
            <a:r>
              <a:rPr lang="el-GR" sz="1600" dirty="0">
                <a:ea typeface="Times New Roman" panose="02020603050405020304" pitchFamily="18" charset="0"/>
                <a:cs typeface="Times New Roman" panose="02020603050405020304" pitchFamily="18" charset="0"/>
              </a:rPr>
              <a:t>.</a:t>
            </a:r>
            <a:endParaRPr lang="el-GR" sz="1600" dirty="0" smtClean="0">
              <a:effectLst/>
              <a:ea typeface="Meiryo"/>
              <a:cs typeface="Times New Roman" panose="02020603050405020304" pitchFamily="18" charset="0"/>
            </a:endParaRPr>
          </a:p>
          <a:p>
            <a:pPr marL="269875" indent="-269875" algn="just"/>
            <a:r>
              <a:rPr lang="el-GR" sz="1600" dirty="0">
                <a:ea typeface="Times New Roman" panose="02020603050405020304" pitchFamily="18" charset="0"/>
                <a:cs typeface="Times New Roman" panose="02020603050405020304" pitchFamily="18" charset="0"/>
              </a:rPr>
              <a:t>Παντελιάδου, Σ. &amp; Αργυρόπουλος, Β. (2011). Έρευνα και διδακτική πράξη: παράλληλες ή ασύμβατες πορείες; Στο: Σ. Παντελιάδου &amp; Β. Αργυρόπουλος (</a:t>
            </a:r>
            <a:r>
              <a:rPr lang="el-GR" sz="1600" dirty="0" err="1">
                <a:ea typeface="Times New Roman" panose="02020603050405020304" pitchFamily="18" charset="0"/>
                <a:cs typeface="Times New Roman" panose="02020603050405020304" pitchFamily="18" charset="0"/>
              </a:rPr>
              <a:t>Επιμ</a:t>
            </a:r>
            <a:r>
              <a:rPr lang="el-GR" sz="1600" dirty="0">
                <a:ea typeface="Times New Roman" panose="02020603050405020304" pitchFamily="18" charset="0"/>
                <a:cs typeface="Times New Roman" panose="02020603050405020304" pitchFamily="18" charset="0"/>
              </a:rPr>
              <a:t>.), </a:t>
            </a:r>
            <a:r>
              <a:rPr lang="el-GR" sz="1600" i="1" dirty="0">
                <a:ea typeface="Times New Roman" panose="02020603050405020304" pitchFamily="18" charset="0"/>
                <a:cs typeface="Times New Roman" panose="02020603050405020304" pitchFamily="18" charset="0"/>
              </a:rPr>
              <a:t>Ειδική Αγωγή. Από την έρευνα στη διδακτική πράξη </a:t>
            </a:r>
            <a:r>
              <a:rPr lang="el-GR" sz="1600" dirty="0">
                <a:ea typeface="Times New Roman" panose="02020603050405020304" pitchFamily="18" charset="0"/>
                <a:cs typeface="Times New Roman" panose="02020603050405020304" pitchFamily="18" charset="0"/>
              </a:rPr>
              <a:t>(</a:t>
            </a:r>
            <a:r>
              <a:rPr lang="el-GR" sz="1600" dirty="0" err="1">
                <a:ea typeface="Times New Roman" panose="02020603050405020304" pitchFamily="18" charset="0"/>
                <a:cs typeface="Times New Roman" panose="02020603050405020304" pitchFamily="18" charset="0"/>
              </a:rPr>
              <a:t>σσ</a:t>
            </a:r>
            <a:r>
              <a:rPr lang="el-GR" sz="1600" dirty="0">
                <a:ea typeface="Times New Roman" panose="02020603050405020304" pitchFamily="18" charset="0"/>
                <a:cs typeface="Times New Roman" panose="02020603050405020304" pitchFamily="18" charset="0"/>
              </a:rPr>
              <a:t>. 13-28). Αθήνα: Πεδίο.</a:t>
            </a:r>
            <a:endParaRPr lang="el-GR" sz="1600" dirty="0" smtClean="0">
              <a:effectLst/>
              <a:ea typeface="Meiryo"/>
              <a:cs typeface="Times New Roman" panose="02020603050405020304" pitchFamily="18" charset="0"/>
            </a:endParaRPr>
          </a:p>
          <a:p>
            <a:pPr marL="269875" indent="-269875" algn="just"/>
            <a:r>
              <a:rPr lang="el-GR" sz="1600" dirty="0">
                <a:ea typeface="Meiryo"/>
                <a:cs typeface="Times New Roman" panose="02020603050405020304" pitchFamily="18" charset="0"/>
              </a:rPr>
              <a:t>Παντελιάδου, Σ. &amp; Μπότσας, Γ. (</a:t>
            </a:r>
            <a:r>
              <a:rPr lang="el-GR" sz="1600" dirty="0" err="1">
                <a:ea typeface="Meiryo"/>
                <a:cs typeface="Times New Roman" panose="02020603050405020304" pitchFamily="18" charset="0"/>
              </a:rPr>
              <a:t>Επιμ</a:t>
            </a:r>
            <a:r>
              <a:rPr lang="el-GR" sz="1600" dirty="0">
                <a:ea typeface="Meiryo"/>
                <a:cs typeface="Times New Roman" panose="02020603050405020304" pitchFamily="18" charset="0"/>
              </a:rPr>
              <a:t>.) (2007α). </a:t>
            </a:r>
            <a:r>
              <a:rPr lang="el-GR" sz="1600" i="1" dirty="0">
                <a:ea typeface="Meiryo"/>
                <a:cs typeface="Times New Roman" panose="02020603050405020304" pitchFamily="18" charset="0"/>
              </a:rPr>
              <a:t>Μαθησιακές δυσκολίες. Βασικές έννοιες και χαρακτηριστικά. </a:t>
            </a:r>
            <a:r>
              <a:rPr lang="el-GR" sz="1600" dirty="0">
                <a:ea typeface="Meiryo"/>
                <a:cs typeface="Times New Roman" panose="02020603050405020304" pitchFamily="18" charset="0"/>
              </a:rPr>
              <a:t>Θεσσαλονίκη: Γράφημα. Ανάκτηση 29 Μαρτίου 2020 από http://prosvasimo.iep.edu.gr/docs/pdf/LD_Panteliadou_A.pdf</a:t>
            </a:r>
            <a:endParaRPr lang="el-GR" sz="1600" dirty="0" smtClean="0">
              <a:effectLst/>
              <a:ea typeface="Meiryo"/>
              <a:cs typeface="Times New Roman" panose="02020603050405020304" pitchFamily="18" charset="0"/>
            </a:endParaRPr>
          </a:p>
          <a:p>
            <a:pPr marL="269875" indent="-269875" algn="just"/>
            <a:r>
              <a:rPr lang="el-GR" sz="1600" dirty="0">
                <a:ea typeface="Times New Roman" panose="02020603050405020304" pitchFamily="18" charset="0"/>
                <a:cs typeface="Times New Roman" panose="02020603050405020304" pitchFamily="18" charset="0"/>
              </a:rPr>
              <a:t>Παντελιάδου, Σ. (2000). </a:t>
            </a:r>
            <a:r>
              <a:rPr lang="el-GR" sz="1600" i="1" dirty="0">
                <a:ea typeface="Times New Roman" panose="02020603050405020304" pitchFamily="18" charset="0"/>
                <a:cs typeface="Times New Roman" panose="02020603050405020304" pitchFamily="18" charset="0"/>
              </a:rPr>
              <a:t>Μαθησιακές Δυσκολίες και Εκπαιδευτική Πράξη</a:t>
            </a:r>
            <a:r>
              <a:rPr lang="el-GR" sz="1600" dirty="0">
                <a:ea typeface="Times New Roman" panose="02020603050405020304" pitchFamily="18" charset="0"/>
                <a:cs typeface="Times New Roman" panose="02020603050405020304" pitchFamily="18" charset="0"/>
              </a:rPr>
              <a:t>. Αθήνα: Ελληνικά Γράμματα.</a:t>
            </a:r>
            <a:endParaRPr lang="el-GR" sz="1600" dirty="0" smtClean="0">
              <a:effectLst/>
              <a:ea typeface="Meiryo"/>
              <a:cs typeface="Times New Roman" panose="02020603050405020304" pitchFamily="18" charset="0"/>
            </a:endParaRPr>
          </a:p>
          <a:p>
            <a:pPr marL="269875" indent="-269875" algn="just"/>
            <a:r>
              <a:rPr lang="el-GR" sz="1600" dirty="0">
                <a:ea typeface="Meiryo"/>
                <a:cs typeface="Times New Roman" panose="02020603050405020304" pitchFamily="18" charset="0"/>
              </a:rPr>
              <a:t>Παντελιάδου, Σ. (2011). Ειδικές μαθησιακές δυσκολίες και αποτελεσματική διδασκαλία. Στο: Σ. Παντελιάδου &amp; Β. Αργυρόπουλος (</a:t>
            </a:r>
            <a:r>
              <a:rPr lang="el-GR" sz="1600" dirty="0" err="1">
                <a:ea typeface="Meiryo"/>
                <a:cs typeface="Times New Roman" panose="02020603050405020304" pitchFamily="18" charset="0"/>
              </a:rPr>
              <a:t>Επιμ</a:t>
            </a:r>
            <a:r>
              <a:rPr lang="el-GR" sz="1600" dirty="0">
                <a:ea typeface="Meiryo"/>
                <a:cs typeface="Times New Roman" panose="02020603050405020304" pitchFamily="18" charset="0"/>
              </a:rPr>
              <a:t>.), </a:t>
            </a:r>
            <a:r>
              <a:rPr lang="el-GR" sz="1600" i="1" dirty="0">
                <a:ea typeface="Meiryo"/>
                <a:cs typeface="Times New Roman" panose="02020603050405020304" pitchFamily="18" charset="0"/>
              </a:rPr>
              <a:t>Ειδική Αγωγή. Από την έρευνα στη διδακτική πράξη</a:t>
            </a:r>
            <a:r>
              <a:rPr lang="el-GR" sz="1600" dirty="0">
                <a:ea typeface="Meiryo"/>
                <a:cs typeface="Times New Roman" panose="02020603050405020304" pitchFamily="18" charset="0"/>
              </a:rPr>
              <a:t> (</a:t>
            </a:r>
            <a:r>
              <a:rPr lang="el-GR" sz="1600" dirty="0" err="1">
                <a:ea typeface="Meiryo"/>
                <a:cs typeface="Times New Roman" panose="02020603050405020304" pitchFamily="18" charset="0"/>
              </a:rPr>
              <a:t>σσ</a:t>
            </a:r>
            <a:r>
              <a:rPr lang="el-GR" sz="1600" dirty="0">
                <a:ea typeface="Meiryo"/>
                <a:cs typeface="Times New Roman" panose="02020603050405020304" pitchFamily="18" charset="0"/>
              </a:rPr>
              <a:t>. 185-252). Αθήνα: Πεδίο.</a:t>
            </a:r>
            <a:endParaRPr lang="el-GR" sz="1600" dirty="0" smtClean="0">
              <a:effectLst/>
              <a:ea typeface="Meiryo"/>
              <a:cs typeface="Times New Roman" panose="02020603050405020304" pitchFamily="18" charset="0"/>
            </a:endParaRPr>
          </a:p>
          <a:p>
            <a:pPr marL="269875" indent="-269875" algn="just"/>
            <a:r>
              <a:rPr lang="el-GR" sz="1600" dirty="0">
                <a:ea typeface="Meiryo"/>
                <a:cs typeface="Times New Roman" panose="02020603050405020304" pitchFamily="18" charset="0"/>
              </a:rPr>
              <a:t>Παντελιάδου, Σ., </a:t>
            </a:r>
            <a:r>
              <a:rPr lang="el-GR" sz="1600" dirty="0" err="1">
                <a:ea typeface="Meiryo"/>
                <a:cs typeface="Times New Roman" panose="02020603050405020304" pitchFamily="18" charset="0"/>
              </a:rPr>
              <a:t>Πατσιοδήμου</a:t>
            </a:r>
            <a:r>
              <a:rPr lang="el-GR" sz="1600" dirty="0">
                <a:ea typeface="Meiryo"/>
                <a:cs typeface="Times New Roman" panose="02020603050405020304" pitchFamily="18" charset="0"/>
              </a:rPr>
              <a:t>, Α., &amp; Μπότσας, Γ. (</a:t>
            </a:r>
            <a:r>
              <a:rPr lang="el-GR" sz="1600" dirty="0" err="1">
                <a:ea typeface="Meiryo"/>
                <a:cs typeface="Times New Roman" panose="02020603050405020304" pitchFamily="18" charset="0"/>
              </a:rPr>
              <a:t>Επιμ</a:t>
            </a:r>
            <a:r>
              <a:rPr lang="el-GR" sz="1600" dirty="0">
                <a:ea typeface="Meiryo"/>
                <a:cs typeface="Times New Roman" panose="02020603050405020304" pitchFamily="18" charset="0"/>
              </a:rPr>
              <a:t>.) (2004). </a:t>
            </a:r>
            <a:r>
              <a:rPr lang="el-GR" sz="1600" i="1" dirty="0">
                <a:ea typeface="Meiryo"/>
                <a:cs typeface="Times New Roman" panose="02020603050405020304" pitchFamily="18" charset="0"/>
              </a:rPr>
              <a:t>Οι Μαθησιακές Δυσκολίες στη Δευτεροβάθμια Εκπαίδευση.</a:t>
            </a:r>
            <a:r>
              <a:rPr lang="el-GR" sz="1600" dirty="0">
                <a:ea typeface="Meiryo"/>
                <a:cs typeface="Times New Roman" panose="02020603050405020304" pitchFamily="18" charset="0"/>
              </a:rPr>
              <a:t> Βόλος. Ανάκτηση 29 Μαρτίου 2020 από http://edu-gate.minedu.gov.gr/amea/prakseis_epeaek/MD_epeaek.pdf</a:t>
            </a:r>
            <a:endParaRPr lang="el-GR" sz="1600" dirty="0" smtClean="0">
              <a:effectLst/>
              <a:ea typeface="Meiryo"/>
              <a:cs typeface="Times New Roman" panose="02020603050405020304" pitchFamily="18" charset="0"/>
            </a:endParaRPr>
          </a:p>
          <a:p>
            <a:pPr marL="269875" indent="-269875" algn="just"/>
            <a:r>
              <a:rPr lang="el-GR" sz="1600" dirty="0" err="1">
                <a:ea typeface="Meiryo"/>
                <a:cs typeface="Times New Roman" panose="02020603050405020304" pitchFamily="18" charset="0"/>
              </a:rPr>
              <a:t>Σταυρούση</a:t>
            </a:r>
            <a:r>
              <a:rPr lang="el-GR" sz="1600" dirty="0">
                <a:ea typeface="Meiryo"/>
                <a:cs typeface="Times New Roman" panose="02020603050405020304" pitchFamily="18" charset="0"/>
              </a:rPr>
              <a:t>, Π. (2007). Εκπαίδευση και νοητική καθυστέρηση: Πρακτικές και προκλήσεις.</a:t>
            </a:r>
            <a:r>
              <a:rPr lang="el-GR" sz="1600" b="1" dirty="0">
                <a:ea typeface="Meiryo"/>
                <a:cs typeface="Times New Roman" panose="02020603050405020304" pitchFamily="18" charset="0"/>
              </a:rPr>
              <a:t> </a:t>
            </a:r>
            <a:r>
              <a:rPr lang="el-GR" sz="1600" dirty="0">
                <a:ea typeface="Meiryo"/>
                <a:cs typeface="Times New Roman" panose="02020603050405020304" pitchFamily="18" charset="0"/>
              </a:rPr>
              <a:t>Στο: Π. Ορφανός (</a:t>
            </a:r>
            <a:r>
              <a:rPr lang="el-GR" sz="1600" dirty="0" err="1">
                <a:ea typeface="Meiryo"/>
                <a:cs typeface="Times New Roman" panose="02020603050405020304" pitchFamily="18" charset="0"/>
              </a:rPr>
              <a:t>Επιμ</a:t>
            </a:r>
            <a:r>
              <a:rPr lang="el-GR" sz="1600" dirty="0">
                <a:ea typeface="Meiryo"/>
                <a:cs typeface="Times New Roman" panose="02020603050405020304" pitchFamily="18" charset="0"/>
              </a:rPr>
              <a:t>.), </a:t>
            </a:r>
            <a:r>
              <a:rPr lang="el-GR" sz="1600" i="1" dirty="0">
                <a:ea typeface="Meiryo"/>
                <a:cs typeface="Times New Roman" panose="02020603050405020304" pitchFamily="18" charset="0"/>
              </a:rPr>
              <a:t>Πρακτικά 1ου Πανελλήνιου Συνεδρίου Ειδικής Αγωγής με διεθνή συμμετοχή «Η Ειδική Αγωγή στην Κοινωνία της Γνώσης»</a:t>
            </a:r>
            <a:r>
              <a:rPr lang="el-GR" sz="1600" dirty="0">
                <a:ea typeface="Meiryo"/>
                <a:cs typeface="Times New Roman" panose="02020603050405020304" pitchFamily="18" charset="0"/>
              </a:rPr>
              <a:t> (</a:t>
            </a:r>
            <a:r>
              <a:rPr lang="el-GR" sz="1600" dirty="0" err="1">
                <a:ea typeface="Meiryo"/>
                <a:cs typeface="Times New Roman" panose="02020603050405020304" pitchFamily="18" charset="0"/>
              </a:rPr>
              <a:t>σσ</a:t>
            </a:r>
            <a:r>
              <a:rPr lang="el-GR" sz="1600" dirty="0">
                <a:ea typeface="Meiryo"/>
                <a:cs typeface="Times New Roman" panose="02020603050405020304" pitchFamily="18" charset="0"/>
              </a:rPr>
              <a:t>. 72-86). Αθήνα: Γρηγόρη.</a:t>
            </a:r>
            <a:endParaRPr lang="el-GR" sz="1600" dirty="0" smtClean="0">
              <a:effectLst/>
              <a:ea typeface="Meiryo"/>
              <a:cs typeface="Times New Roman" panose="02020603050405020304" pitchFamily="18" charset="0"/>
            </a:endParaRPr>
          </a:p>
          <a:p>
            <a:pPr marL="269875" indent="-269875" algn="just"/>
            <a:r>
              <a:rPr lang="el-GR" sz="1600" dirty="0">
                <a:ea typeface="Meiryo"/>
                <a:cs typeface="Times New Roman" panose="02020603050405020304" pitchFamily="18" charset="0"/>
              </a:rPr>
              <a:t>Στρογγυλός, Β. (2011). Αποτελεσματικές πρακτικές στην εκπαίδευση των παιδιών με νοητική καθυστέρηση. Στο: Σ. Παντελιάδου &amp; Β. Αργυρόπουλος (</a:t>
            </a:r>
            <a:r>
              <a:rPr lang="el-GR" sz="1600" dirty="0" err="1">
                <a:ea typeface="Meiryo"/>
                <a:cs typeface="Times New Roman" panose="02020603050405020304" pitchFamily="18" charset="0"/>
              </a:rPr>
              <a:t>Επιμ</a:t>
            </a:r>
            <a:r>
              <a:rPr lang="el-GR" sz="1600" dirty="0">
                <a:ea typeface="Meiryo"/>
                <a:cs typeface="Times New Roman" panose="02020603050405020304" pitchFamily="18" charset="0"/>
              </a:rPr>
              <a:t>.), </a:t>
            </a:r>
            <a:r>
              <a:rPr lang="el-GR" sz="1600" i="1" dirty="0">
                <a:ea typeface="Meiryo"/>
                <a:cs typeface="Times New Roman" panose="02020603050405020304" pitchFamily="18" charset="0"/>
              </a:rPr>
              <a:t>Ειδική Αγωγή. Από την έρευνα στη διδακτική πράξη</a:t>
            </a:r>
            <a:r>
              <a:rPr lang="el-GR" sz="1600" dirty="0">
                <a:ea typeface="Meiryo"/>
                <a:cs typeface="Times New Roman" panose="02020603050405020304" pitchFamily="18" charset="0"/>
              </a:rPr>
              <a:t> (</a:t>
            </a:r>
            <a:r>
              <a:rPr lang="el-GR" sz="1600" dirty="0" err="1">
                <a:ea typeface="Meiryo"/>
                <a:cs typeface="Times New Roman" panose="02020603050405020304" pitchFamily="18" charset="0"/>
              </a:rPr>
              <a:t>σσ</a:t>
            </a:r>
            <a:r>
              <a:rPr lang="el-GR" sz="1600" dirty="0">
                <a:ea typeface="Meiryo"/>
                <a:cs typeface="Times New Roman" panose="02020603050405020304" pitchFamily="18" charset="0"/>
              </a:rPr>
              <a:t>. 253-299). Αθήνα: Πεδίο.</a:t>
            </a:r>
            <a:endParaRPr lang="el-GR" sz="1600" dirty="0" smtClean="0">
              <a:effectLst/>
              <a:ea typeface="Meiryo"/>
              <a:cs typeface="Times New Roman" panose="02020603050405020304" pitchFamily="18" charset="0"/>
            </a:endParaRPr>
          </a:p>
          <a:p>
            <a:pPr marL="269875" indent="-269875" algn="just"/>
            <a:r>
              <a:rPr lang="el-GR" sz="1600" dirty="0" err="1">
                <a:ea typeface="Meiryo"/>
                <a:cs typeface="Times New Roman" panose="02020603050405020304" pitchFamily="18" charset="0"/>
              </a:rPr>
              <a:t>Τζιβινίκου</a:t>
            </a:r>
            <a:r>
              <a:rPr lang="el-GR" sz="1600" dirty="0">
                <a:ea typeface="Meiryo"/>
                <a:cs typeface="Times New Roman" panose="02020603050405020304" pitchFamily="18" charset="0"/>
              </a:rPr>
              <a:t>, Σ. (2015). Μαθησιακές δυσκολίες - διδακτικές παρεμβάσεις. [ηλεκτρ. βιβλ.] Αθήνα: Σύνδεσμος Ελληνικών Ακαδημαϊκών Βιβλιοθηκών [https://repository.kallipos.gr/handle/11419/5332].</a:t>
            </a:r>
            <a:endParaRPr lang="el-GR" sz="1600" dirty="0">
              <a:effectLst/>
              <a:ea typeface="Meiryo"/>
              <a:cs typeface="Times New Roman" panose="02020603050405020304" pitchFamily="18" charset="0"/>
            </a:endParaRPr>
          </a:p>
        </p:txBody>
      </p:sp>
    </p:spTree>
    <p:extLst>
      <p:ext uri="{BB962C8B-B14F-4D97-AF65-F5344CB8AC3E}">
        <p14:creationId xmlns:p14="http://schemas.microsoft.com/office/powerpoint/2010/main" xmlns="" val="82262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xmlns="" val="3016265893"/>
              </p:ext>
            </p:extLst>
          </p:nvPr>
        </p:nvGraphicFramePr>
        <p:xfrm>
          <a:off x="4178300" y="983455"/>
          <a:ext cx="7632700" cy="2813049"/>
        </p:xfrm>
        <a:graphic>
          <a:graphicData uri="http://schemas.openxmlformats.org/drawingml/2006/table">
            <a:tbl>
              <a:tblPr>
                <a:tableStyleId>{5C22544A-7EE6-4342-B048-85BDC9FD1C3A}</a:tableStyleId>
              </a:tblPr>
              <a:tblGrid>
                <a:gridCol w="7632700">
                  <a:extLst>
                    <a:ext uri="{9D8B030D-6E8A-4147-A177-3AD203B41FA5}">
                      <a16:colId xmlns:a16="http://schemas.microsoft.com/office/drawing/2014/main" xmlns="" val="1975057165"/>
                    </a:ext>
                  </a:extLst>
                </a:gridCol>
              </a:tblGrid>
              <a:tr h="2813049">
                <a:tc>
                  <a:txBody>
                    <a:bodyPr/>
                    <a:lstStyle/>
                    <a:p>
                      <a:pPr algn="ctr">
                        <a:spcAft>
                          <a:spcPts val="1000"/>
                        </a:spcAft>
                        <a:tabLst>
                          <a:tab pos="628650" algn="l"/>
                        </a:tabLst>
                      </a:pPr>
                      <a:r>
                        <a:rPr lang="el-GR" sz="2400" b="1" i="1" dirty="0">
                          <a:effectLst/>
                        </a:rPr>
                        <a:t> </a:t>
                      </a:r>
                      <a:r>
                        <a:rPr lang="el-GR" sz="2400" b="1" i="1" dirty="0" smtClean="0">
                          <a:effectLst/>
                        </a:rPr>
                        <a:t>«</a:t>
                      </a:r>
                      <a:r>
                        <a:rPr lang="el-GR" sz="2400" b="1" i="1" dirty="0">
                          <a:effectLst/>
                        </a:rPr>
                        <a:t>Η Διαφοροποιημένη διδασκαλία πραγματώνεται μέσα από ένα δίκτυο διαφορετικών τρόπων σκέψης και μάθησης»</a:t>
                      </a:r>
                    </a:p>
                    <a:p>
                      <a:pPr algn="just">
                        <a:spcAft>
                          <a:spcPts val="0"/>
                        </a:spcAft>
                      </a:pPr>
                      <a:r>
                        <a:rPr lang="el-GR" sz="2400" dirty="0">
                          <a:effectLst/>
                        </a:rPr>
                        <a:t> </a:t>
                      </a:r>
                    </a:p>
                    <a:p>
                      <a:pPr algn="just">
                        <a:spcAft>
                          <a:spcPts val="0"/>
                        </a:spcAft>
                      </a:pPr>
                      <a:r>
                        <a:rPr lang="el-GR" sz="2400" dirty="0">
                          <a:effectLst/>
                        </a:rPr>
                        <a:t>Η διαφοροποιημένη διδασκαλία είναι «ικανή» να ανταποκριθεί στη σύγχρονη, </a:t>
                      </a:r>
                      <a:r>
                        <a:rPr lang="el-GR" sz="2400" dirty="0" err="1">
                          <a:effectLst/>
                        </a:rPr>
                        <a:t>πολυεπίπεδη</a:t>
                      </a:r>
                      <a:r>
                        <a:rPr lang="el-GR" sz="2400" dirty="0">
                          <a:effectLst/>
                        </a:rPr>
                        <a:t> και πολυδιάστατη εκπαιδευτική πραγματικότητα. </a:t>
                      </a:r>
                      <a:endParaRPr lang="el-GR" sz="2400" dirty="0">
                        <a:effectLst/>
                        <a:latin typeface="Tahoma" panose="020B0604030504040204" pitchFamily="34" charset="0"/>
                        <a:ea typeface="Meiryo"/>
                        <a:cs typeface="Times New Roman" panose="02020603050405020304" pitchFamily="18" charset="0"/>
                      </a:endParaRPr>
                    </a:p>
                  </a:txBody>
                  <a:tcPr marL="18501" marR="18501" marT="0" marB="0" anchor="b"/>
                </a:tc>
                <a:extLst>
                  <a:ext uri="{0D108BD9-81ED-4DB2-BD59-A6C34878D82A}">
                    <a16:rowId xmlns:a16="http://schemas.microsoft.com/office/drawing/2014/main" xmlns="" val="1904600232"/>
                  </a:ext>
                </a:extLst>
              </a:tr>
            </a:tbl>
          </a:graphicData>
        </a:graphic>
      </p:graphicFrame>
      <p:sp>
        <p:nvSpPr>
          <p:cNvPr id="6" name="Οβάλ 5"/>
          <p:cNvSpPr/>
          <p:nvPr/>
        </p:nvSpPr>
        <p:spPr>
          <a:xfrm>
            <a:off x="169243" y="1223962"/>
            <a:ext cx="3666157" cy="23320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l-GR" sz="2000" b="1" u="sng" cap="all">
                <a:solidFill>
                  <a:srgbClr val="000000"/>
                </a:solidFill>
                <a:effectLst/>
                <a:latin typeface="Calibri" panose="020F0502020204030204" pitchFamily="34" charset="0"/>
                <a:ea typeface="Meiryo"/>
                <a:cs typeface="Times New Roman" panose="02020603050405020304" pitchFamily="18" charset="0"/>
              </a:rPr>
              <a:t>Η ΔΙΑΦΟΡΟΠΟΙΗΜΕΝΗ ΔΙΔΑΣΚΑΛΙΑ</a:t>
            </a:r>
            <a:r>
              <a:rPr lang="el-GR" sz="2000" b="1" cap="all">
                <a:solidFill>
                  <a:srgbClr val="000000"/>
                </a:solidFill>
                <a:effectLst/>
                <a:latin typeface="Calibri" panose="020F0502020204030204" pitchFamily="34" charset="0"/>
                <a:ea typeface="Meiryo"/>
                <a:cs typeface="Times New Roman" panose="02020603050405020304" pitchFamily="18" charset="0"/>
              </a:rPr>
              <a:t> </a:t>
            </a:r>
            <a:endParaRPr lang="el-GR" sz="2000" cap="all">
              <a:solidFill>
                <a:srgbClr val="000000"/>
              </a:solidFill>
              <a:effectLst/>
              <a:latin typeface="Tahoma" panose="020B0604030504040204" pitchFamily="34" charset="0"/>
              <a:ea typeface="Meiryo"/>
              <a:cs typeface="Times New Roman" panose="02020603050405020304" pitchFamily="18" charset="0"/>
            </a:endParaRPr>
          </a:p>
          <a:p>
            <a:pPr algn="ctr">
              <a:spcAft>
                <a:spcPts val="0"/>
              </a:spcAft>
            </a:pPr>
            <a:r>
              <a:rPr lang="el-GR" sz="2000" b="1" u="sng" cap="all">
                <a:solidFill>
                  <a:srgbClr val="000000"/>
                </a:solidFill>
                <a:effectLst/>
                <a:latin typeface="Calibri" panose="020F0502020204030204" pitchFamily="34" charset="0"/>
                <a:ea typeface="Meiryo"/>
                <a:cs typeface="Times New Roman" panose="02020603050405020304" pitchFamily="18" charset="0"/>
              </a:rPr>
              <a:t>ΣΤΗΝ</a:t>
            </a:r>
            <a:r>
              <a:rPr lang="el-GR" sz="2000" b="1" cap="all">
                <a:solidFill>
                  <a:srgbClr val="000000"/>
                </a:solidFill>
                <a:effectLst/>
                <a:latin typeface="Calibri" panose="020F0502020204030204" pitchFamily="34" charset="0"/>
                <a:ea typeface="Meiryo"/>
                <a:cs typeface="Times New Roman" panose="02020603050405020304" pitchFamily="18" charset="0"/>
              </a:rPr>
              <a:t> </a:t>
            </a:r>
            <a:endParaRPr lang="el-GR" sz="2000" cap="all">
              <a:solidFill>
                <a:srgbClr val="000000"/>
              </a:solidFill>
              <a:effectLst/>
              <a:latin typeface="Tahoma" panose="020B0604030504040204" pitchFamily="34" charset="0"/>
              <a:ea typeface="Meiryo"/>
              <a:cs typeface="Times New Roman" panose="02020603050405020304" pitchFamily="18" charset="0"/>
            </a:endParaRPr>
          </a:p>
          <a:p>
            <a:pPr algn="ctr">
              <a:spcAft>
                <a:spcPts val="0"/>
              </a:spcAft>
            </a:pPr>
            <a:r>
              <a:rPr lang="el-GR" sz="2000" b="1" u="sng" cap="all">
                <a:solidFill>
                  <a:srgbClr val="000000"/>
                </a:solidFill>
                <a:effectLst/>
                <a:latin typeface="Calibri" panose="020F0502020204030204" pitchFamily="34" charset="0"/>
                <a:ea typeface="Meiryo"/>
                <a:cs typeface="Times New Roman" panose="02020603050405020304" pitchFamily="18" charset="0"/>
              </a:rPr>
              <a:t>ΕΙΔΙΚΗ ΕΚΠΑΙΔΕΥΣΗ</a:t>
            </a:r>
            <a:endParaRPr lang="el-GR" sz="2000" cap="all">
              <a:solidFill>
                <a:srgbClr val="000000"/>
              </a:solidFill>
              <a:effectLst/>
              <a:latin typeface="Tahoma" panose="020B0604030504040204" pitchFamily="34" charset="0"/>
              <a:ea typeface="Meiryo"/>
              <a:cs typeface="Times New Roman" panose="02020603050405020304" pitchFamily="18" charset="0"/>
            </a:endParaRPr>
          </a:p>
          <a:p>
            <a:pPr algn="ctr">
              <a:spcAft>
                <a:spcPts val="1000"/>
              </a:spcAft>
            </a:pPr>
            <a:r>
              <a:rPr lang="el-GR" sz="2000">
                <a:effectLst/>
                <a:latin typeface="Tahoma" panose="020B0604030504040204" pitchFamily="34" charset="0"/>
                <a:ea typeface="Meiryo"/>
                <a:cs typeface="Times New Roman" panose="02020603050405020304" pitchFamily="18" charset="0"/>
              </a:rPr>
              <a:t> </a:t>
            </a:r>
          </a:p>
        </p:txBody>
      </p:sp>
      <p:sp>
        <p:nvSpPr>
          <p:cNvPr id="4" name="Ορθογώνιο 3"/>
          <p:cNvSpPr/>
          <p:nvPr/>
        </p:nvSpPr>
        <p:spPr>
          <a:xfrm>
            <a:off x="3164537" y="285234"/>
            <a:ext cx="4592925"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spcAft>
                <a:spcPts val="0"/>
              </a:spcAft>
            </a:pPr>
            <a:r>
              <a:rPr lang="el-GR" sz="2400" b="1" dirty="0"/>
              <a:t>ΔΙΑΦΟΡΟΠΟΙΗΜΕΝΗ ΔΙΔΑΣΚΑΛΙΑ</a:t>
            </a:r>
          </a:p>
        </p:txBody>
      </p:sp>
      <p:graphicFrame>
        <p:nvGraphicFramePr>
          <p:cNvPr id="9" name="Πίνακας 8"/>
          <p:cNvGraphicFramePr>
            <a:graphicFrameLocks noGrp="1"/>
          </p:cNvGraphicFramePr>
          <p:nvPr>
            <p:extLst>
              <p:ext uri="{D42A27DB-BD31-4B8C-83A1-F6EECF244321}">
                <p14:modId xmlns:p14="http://schemas.microsoft.com/office/powerpoint/2010/main" xmlns="" val="2083069882"/>
              </p:ext>
            </p:extLst>
          </p:nvPr>
        </p:nvGraphicFramePr>
        <p:xfrm>
          <a:off x="800100" y="4318827"/>
          <a:ext cx="10820400" cy="2019301"/>
        </p:xfrm>
        <a:graphic>
          <a:graphicData uri="http://schemas.openxmlformats.org/drawingml/2006/table">
            <a:tbl>
              <a:tblPr>
                <a:tableStyleId>{5C22544A-7EE6-4342-B048-85BDC9FD1C3A}</a:tableStyleId>
              </a:tblPr>
              <a:tblGrid>
                <a:gridCol w="10820400">
                  <a:extLst>
                    <a:ext uri="{9D8B030D-6E8A-4147-A177-3AD203B41FA5}">
                      <a16:colId xmlns:a16="http://schemas.microsoft.com/office/drawing/2014/main" xmlns="" val="1975057165"/>
                    </a:ext>
                  </a:extLst>
                </a:gridCol>
              </a:tblGrid>
              <a:tr h="2019301">
                <a:tc>
                  <a:txBody>
                    <a:bodyPr/>
                    <a:lstStyle/>
                    <a:p>
                      <a:pPr algn="ctr">
                        <a:spcAft>
                          <a:spcPts val="1000"/>
                        </a:spcAft>
                        <a:tabLst>
                          <a:tab pos="628650" algn="l"/>
                        </a:tabLst>
                      </a:pPr>
                      <a:r>
                        <a:rPr lang="el-GR" sz="2400" b="1" i="1" dirty="0">
                          <a:effectLst/>
                        </a:rPr>
                        <a:t> </a:t>
                      </a:r>
                      <a:r>
                        <a:rPr lang="el-GR" sz="2400" dirty="0" smtClean="0">
                          <a:effectLst/>
                        </a:rPr>
                        <a:t>Ετερογενείς </a:t>
                      </a:r>
                      <a:r>
                        <a:rPr lang="el-GR" sz="2400" dirty="0">
                          <a:effectLst/>
                        </a:rPr>
                        <a:t>τάξεις μαθητών/τριών με </a:t>
                      </a:r>
                      <a:r>
                        <a:rPr lang="el-GR" sz="2400" dirty="0" err="1">
                          <a:effectLst/>
                        </a:rPr>
                        <a:t>κοινωνικο</a:t>
                      </a:r>
                      <a:r>
                        <a:rPr lang="el-GR" sz="2400" dirty="0">
                          <a:effectLst/>
                        </a:rPr>
                        <a:t>-πολιτισμικές διαφορές, διαφορετικά είδη νοημοσύνης, διαφορετικές ανάγκες, οικονομικά υπόβαθρα, ιδιαιτερότητες, κλίσεις, προτιμήσεις, συνθέτουν πια το σύγχρονο μαθητικό χάρτη και η πλοήγηση σε αυτόν το χάρτη απαιτεί μια «καλή πυξίδα», που άλλη δεν είναι παρά η διαφοροποιημένη διδασκαλία</a:t>
                      </a:r>
                      <a:r>
                        <a:rPr lang="el-GR" sz="2400" dirty="0" smtClean="0">
                          <a:effectLst/>
                        </a:rPr>
                        <a:t>.</a:t>
                      </a:r>
                      <a:endParaRPr lang="el-GR" sz="2400" dirty="0">
                        <a:effectLst/>
                        <a:latin typeface="Tahoma" panose="020B0604030504040204" pitchFamily="34" charset="0"/>
                        <a:ea typeface="Meiryo"/>
                        <a:cs typeface="Times New Roman" panose="02020603050405020304" pitchFamily="18" charset="0"/>
                      </a:endParaRPr>
                    </a:p>
                  </a:txBody>
                  <a:tcPr marL="18501" marR="18501" marT="0" marB="0" anchor="b"/>
                </a:tc>
                <a:extLst>
                  <a:ext uri="{0D108BD9-81ED-4DB2-BD59-A6C34878D82A}">
                    <a16:rowId xmlns:a16="http://schemas.microsoft.com/office/drawing/2014/main" xmlns="" val="1904600232"/>
                  </a:ext>
                </a:extLst>
              </a:tr>
            </a:tbl>
          </a:graphicData>
        </a:graphic>
      </p:graphicFrame>
    </p:spTree>
    <p:extLst>
      <p:ext uri="{BB962C8B-B14F-4D97-AF65-F5344CB8AC3E}">
        <p14:creationId xmlns:p14="http://schemas.microsoft.com/office/powerpoint/2010/main" xmlns="" val="344669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xmlns="" val="107579665"/>
              </p:ext>
            </p:extLst>
          </p:nvPr>
        </p:nvGraphicFramePr>
        <p:xfrm>
          <a:off x="4596342" y="927100"/>
          <a:ext cx="7062258" cy="3175000"/>
        </p:xfrm>
        <a:graphic>
          <a:graphicData uri="http://schemas.openxmlformats.org/drawingml/2006/table">
            <a:tbl>
              <a:tblPr>
                <a:tableStyleId>{5C22544A-7EE6-4342-B048-85BDC9FD1C3A}</a:tableStyleId>
              </a:tblPr>
              <a:tblGrid>
                <a:gridCol w="7062258">
                  <a:extLst>
                    <a:ext uri="{9D8B030D-6E8A-4147-A177-3AD203B41FA5}">
                      <a16:colId xmlns:a16="http://schemas.microsoft.com/office/drawing/2014/main" xmlns="" val="1975057165"/>
                    </a:ext>
                  </a:extLst>
                </a:gridCol>
              </a:tblGrid>
              <a:tr h="3060700">
                <a:tc>
                  <a:txBody>
                    <a:bodyPr/>
                    <a:lstStyle/>
                    <a:p>
                      <a:pPr algn="ctr">
                        <a:spcAft>
                          <a:spcPts val="1000"/>
                        </a:spcAft>
                        <a:tabLst>
                          <a:tab pos="628650" algn="l"/>
                        </a:tabLst>
                      </a:pPr>
                      <a:r>
                        <a:rPr lang="el-GR" sz="2000" b="1" i="1" dirty="0">
                          <a:effectLst/>
                        </a:rPr>
                        <a:t> </a:t>
                      </a:r>
                      <a:r>
                        <a:rPr lang="el-GR" sz="2000" b="1" i="1" dirty="0" smtClean="0">
                          <a:effectLst/>
                        </a:rPr>
                        <a:t>«</a:t>
                      </a:r>
                      <a:r>
                        <a:rPr lang="el-GR" sz="2000" b="1" i="1" dirty="0">
                          <a:effectLst/>
                        </a:rPr>
                        <a:t>Τα δεδομένα της Ειδικής Εκπαίδευσης αποτελούν πλούσια πηγή τροφοδότησης για τη Διαφοροποιημένη Διδασκαλία»</a:t>
                      </a:r>
                    </a:p>
                    <a:p>
                      <a:pPr algn="just">
                        <a:spcAft>
                          <a:spcPts val="0"/>
                        </a:spcAft>
                      </a:pPr>
                      <a:r>
                        <a:rPr lang="el-GR" sz="2000" dirty="0">
                          <a:effectLst/>
                        </a:rPr>
                        <a:t> </a:t>
                      </a:r>
                    </a:p>
                    <a:p>
                      <a:pPr algn="just">
                        <a:spcAft>
                          <a:spcPts val="0"/>
                        </a:spcAft>
                      </a:pPr>
                      <a:r>
                        <a:rPr lang="el-GR" sz="2000" dirty="0">
                          <a:effectLst/>
                        </a:rPr>
                        <a:t>Η βαθιά γνώση των χαρακτηριστικών που συχνά συναντούμε σε άτομα με αναπηρίες ή/και ειδικές εκπαιδευτικές ανάγκες αποτελούν πολύτιμη δεξαμενή δεδομένων στην υλοποίηση μιας διαφοροποιημένης διδασκαλίας. Τα δεδομένα της σύγχρονης εκπαιδευτικής πράξης, υπογραμμίζουν ότι </a:t>
                      </a:r>
                      <a:r>
                        <a:rPr lang="el-GR" sz="2000" b="1" i="1" dirty="0">
                          <a:effectLst/>
                        </a:rPr>
                        <a:t>οι εκπαιδευτικοί αντιμετωπίζουν δυσκολίες στο σχεδιασμό διαφοροποιημένων </a:t>
                      </a:r>
                      <a:r>
                        <a:rPr lang="el-GR" sz="2000" dirty="0">
                          <a:effectLst/>
                        </a:rPr>
                        <a:t>σεναρίων διδασκαλίας για ένα μεγάλο εύρος μαθητών/τριών.  </a:t>
                      </a:r>
                      <a:endParaRPr lang="el-GR" sz="2000" dirty="0">
                        <a:effectLst/>
                        <a:latin typeface="Tahoma" panose="020B0604030504040204" pitchFamily="34" charset="0"/>
                        <a:ea typeface="Meiryo"/>
                        <a:cs typeface="Times New Roman" panose="02020603050405020304" pitchFamily="18" charset="0"/>
                      </a:endParaRPr>
                    </a:p>
                  </a:txBody>
                  <a:tcPr marL="18501" marR="18501" marT="0" marB="0" anchor="b"/>
                </a:tc>
                <a:extLst>
                  <a:ext uri="{0D108BD9-81ED-4DB2-BD59-A6C34878D82A}">
                    <a16:rowId xmlns:a16="http://schemas.microsoft.com/office/drawing/2014/main" xmlns="" val="1904600232"/>
                  </a:ext>
                </a:extLst>
              </a:tr>
            </a:tbl>
          </a:graphicData>
        </a:graphic>
      </p:graphicFrame>
      <p:pic>
        <p:nvPicPr>
          <p:cNvPr id="3075" name="Εικόνα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5194" y="990600"/>
            <a:ext cx="3890820" cy="292243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4401114" y="270133"/>
            <a:ext cx="2627771"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spcAft>
                <a:spcPts val="0"/>
              </a:spcAft>
            </a:pPr>
            <a:r>
              <a:rPr lang="el-GR" sz="2400" b="1" dirty="0"/>
              <a:t>ΘΕΩΡΙΑ ΚΑΙ ΠΡΑΞΗ</a:t>
            </a:r>
          </a:p>
        </p:txBody>
      </p:sp>
      <p:graphicFrame>
        <p:nvGraphicFramePr>
          <p:cNvPr id="9" name="Πίνακας 8"/>
          <p:cNvGraphicFramePr>
            <a:graphicFrameLocks noGrp="1"/>
          </p:cNvGraphicFramePr>
          <p:nvPr>
            <p:extLst>
              <p:ext uri="{D42A27DB-BD31-4B8C-83A1-F6EECF244321}">
                <p14:modId xmlns:p14="http://schemas.microsoft.com/office/powerpoint/2010/main" xmlns="" val="1972423885"/>
              </p:ext>
            </p:extLst>
          </p:nvPr>
        </p:nvGraphicFramePr>
        <p:xfrm>
          <a:off x="256294" y="4320401"/>
          <a:ext cx="11189758" cy="2133600"/>
        </p:xfrm>
        <a:graphic>
          <a:graphicData uri="http://schemas.openxmlformats.org/drawingml/2006/table">
            <a:tbl>
              <a:tblPr>
                <a:tableStyleId>{5C22544A-7EE6-4342-B048-85BDC9FD1C3A}</a:tableStyleId>
              </a:tblPr>
              <a:tblGrid>
                <a:gridCol w="11189758">
                  <a:extLst>
                    <a:ext uri="{9D8B030D-6E8A-4147-A177-3AD203B41FA5}">
                      <a16:colId xmlns:a16="http://schemas.microsoft.com/office/drawing/2014/main" xmlns="" val="1975057165"/>
                    </a:ext>
                  </a:extLst>
                </a:gridCol>
              </a:tblGrid>
              <a:tr h="1937947">
                <a:tc>
                  <a:txBody>
                    <a:bodyPr/>
                    <a:lstStyle/>
                    <a:p>
                      <a:pPr algn="just">
                        <a:spcAft>
                          <a:spcPts val="0"/>
                        </a:spcAft>
                      </a:pPr>
                      <a:r>
                        <a:rPr lang="el-GR" sz="2000" dirty="0" smtClean="0">
                          <a:effectLst/>
                        </a:rPr>
                        <a:t>Κατά </a:t>
                      </a:r>
                      <a:r>
                        <a:rPr lang="el-GR" sz="2000" dirty="0">
                          <a:effectLst/>
                        </a:rPr>
                        <a:t>συνέπεια, η </a:t>
                      </a:r>
                      <a:r>
                        <a:rPr lang="el-GR" sz="2000" b="1" dirty="0">
                          <a:effectLst/>
                        </a:rPr>
                        <a:t>ετερογένεια</a:t>
                      </a:r>
                      <a:r>
                        <a:rPr lang="el-GR" sz="2000" dirty="0">
                          <a:effectLst/>
                        </a:rPr>
                        <a:t> που εμφανίζεται πλέον σε μεγάλο βαθμό μέσα στις τάξεις ανάγει την εφαρμογή της διαφοροποιημένης διδασκαλίας σε ικανή και αναγκαία συνθήκη για τη δημιουργία διαφορετικών «μαθησιακών γεγονότων» για όλους τους μαθητές/</a:t>
                      </a:r>
                      <a:r>
                        <a:rPr lang="el-GR" sz="2000" dirty="0" err="1">
                          <a:effectLst/>
                        </a:rPr>
                        <a:t>τριες</a:t>
                      </a:r>
                      <a:r>
                        <a:rPr lang="el-GR" sz="2000" dirty="0">
                          <a:effectLst/>
                        </a:rPr>
                        <a:t>. Σε αυτήν την κατεύθυνση, η διαφοροποιημένη διδασκαλία, παίρνοντας δάνεια στοιχεία από τις αρχές του Καθολικού Σχεδιασμού της Μάθησης και τις </a:t>
                      </a:r>
                      <a:r>
                        <a:rPr lang="el-GR" sz="2000" dirty="0" err="1">
                          <a:effectLst/>
                        </a:rPr>
                        <a:t>οικοσυστημικές</a:t>
                      </a:r>
                      <a:r>
                        <a:rPr lang="el-GR" sz="2000" dirty="0">
                          <a:effectLst/>
                        </a:rPr>
                        <a:t> προσεγγίσεις, μπορεί να ανταποκριθεί στην ανομοιογένεια των σύγχρονων σχολικών τάξεων και στις προκλήσεις που αντιμετωπίζουν οι σύγχρονοι εκπαιδευτικοί στη σχολική πραγματικότητα</a:t>
                      </a:r>
                      <a:r>
                        <a:rPr lang="el-GR" sz="2000" dirty="0" smtClean="0">
                          <a:effectLst/>
                        </a:rPr>
                        <a:t>.</a:t>
                      </a:r>
                      <a:r>
                        <a:rPr lang="el-GR" sz="2000" dirty="0">
                          <a:effectLst/>
                        </a:rPr>
                        <a:t> </a:t>
                      </a:r>
                      <a:endParaRPr lang="el-GR" sz="2000" dirty="0">
                        <a:effectLst/>
                        <a:latin typeface="Tahoma" panose="020B0604030504040204" pitchFamily="34" charset="0"/>
                        <a:ea typeface="Meiryo"/>
                        <a:cs typeface="Times New Roman" panose="02020603050405020304" pitchFamily="18" charset="0"/>
                      </a:endParaRPr>
                    </a:p>
                  </a:txBody>
                  <a:tcPr marL="18501" marR="18501" marT="0" marB="0" anchor="b"/>
                </a:tc>
                <a:extLst>
                  <a:ext uri="{0D108BD9-81ED-4DB2-BD59-A6C34878D82A}">
                    <a16:rowId xmlns:a16="http://schemas.microsoft.com/office/drawing/2014/main" xmlns="" val="1904600232"/>
                  </a:ext>
                </a:extLst>
              </a:tr>
            </a:tbl>
          </a:graphicData>
        </a:graphic>
      </p:graphicFrame>
    </p:spTree>
    <p:extLst>
      <p:ext uri="{BB962C8B-B14F-4D97-AF65-F5344CB8AC3E}">
        <p14:creationId xmlns:p14="http://schemas.microsoft.com/office/powerpoint/2010/main" xmlns="" val="112037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xmlns="" val="41466610"/>
              </p:ext>
            </p:extLst>
          </p:nvPr>
        </p:nvGraphicFramePr>
        <p:xfrm>
          <a:off x="3429000" y="886251"/>
          <a:ext cx="8601926" cy="2743200"/>
        </p:xfrm>
        <a:graphic>
          <a:graphicData uri="http://schemas.openxmlformats.org/drawingml/2006/table">
            <a:tbl>
              <a:tblPr>
                <a:tableStyleId>{5C22544A-7EE6-4342-B048-85BDC9FD1C3A}</a:tableStyleId>
              </a:tblPr>
              <a:tblGrid>
                <a:gridCol w="8601926">
                  <a:extLst>
                    <a:ext uri="{9D8B030D-6E8A-4147-A177-3AD203B41FA5}">
                      <a16:colId xmlns:a16="http://schemas.microsoft.com/office/drawing/2014/main" xmlns="" val="1975057165"/>
                    </a:ext>
                  </a:extLst>
                </a:gridCol>
              </a:tblGrid>
              <a:tr h="2641600">
                <a:tc>
                  <a:txBody>
                    <a:bodyPr/>
                    <a:lstStyle/>
                    <a:p>
                      <a:pPr algn="ctr">
                        <a:spcAft>
                          <a:spcPts val="0"/>
                        </a:spcAft>
                      </a:pPr>
                      <a:r>
                        <a:rPr lang="el-GR" sz="2000" b="1" i="1" dirty="0" smtClean="0">
                          <a:effectLst/>
                        </a:rPr>
                        <a:t>«</a:t>
                      </a:r>
                      <a:r>
                        <a:rPr lang="el-GR" sz="2000" b="1" i="1" dirty="0">
                          <a:effectLst/>
                        </a:rPr>
                        <a:t>Η Ειδική Εκπαίδευση αποτελεί ένα οργανωμένο επιστημονικό πεδίο»</a:t>
                      </a:r>
                    </a:p>
                    <a:p>
                      <a:pPr>
                        <a:spcAft>
                          <a:spcPts val="0"/>
                        </a:spcAft>
                      </a:pPr>
                      <a:r>
                        <a:rPr lang="el-GR" sz="2000" dirty="0">
                          <a:effectLst/>
                        </a:rPr>
                        <a:t> </a:t>
                      </a:r>
                      <a:endParaRPr lang="el-GR" sz="2000" dirty="0" smtClean="0">
                        <a:effectLst/>
                      </a:endParaRPr>
                    </a:p>
                    <a:p>
                      <a:pPr algn="just">
                        <a:spcAft>
                          <a:spcPts val="0"/>
                        </a:spcAft>
                      </a:pPr>
                      <a:r>
                        <a:rPr lang="el-GR" sz="2000" dirty="0" smtClean="0">
                          <a:effectLst/>
                        </a:rPr>
                        <a:t>Μέσα από μια πολύ-πρισματική και συνθετική θεώρηση της Ειδικής Εκπαίδευσης,  οι αναπηρίες και οι ειδικές εκπαιδευτικές ανάγκες αντιμετωπίζονται ως </a:t>
                      </a:r>
                      <a:r>
                        <a:rPr lang="el-GR" sz="2000" b="1" dirty="0" smtClean="0">
                          <a:effectLst/>
                        </a:rPr>
                        <a:t>διακριτά πεδία</a:t>
                      </a:r>
                      <a:r>
                        <a:rPr lang="el-GR" sz="2000" dirty="0" smtClean="0">
                          <a:effectLst/>
                        </a:rPr>
                        <a:t>, αναγνωρίζοντας </a:t>
                      </a:r>
                      <a:endParaRPr lang="en-US" sz="2000" dirty="0" smtClean="0">
                        <a:effectLst/>
                      </a:endParaRPr>
                    </a:p>
                    <a:p>
                      <a:pPr marL="342900" indent="-342900" algn="just">
                        <a:spcAft>
                          <a:spcPts val="0"/>
                        </a:spcAft>
                        <a:buFont typeface="Arial" panose="020B0604020202020204" pitchFamily="34" charset="0"/>
                        <a:buChar char="•"/>
                      </a:pPr>
                      <a:r>
                        <a:rPr lang="el-GR" sz="2000" dirty="0" smtClean="0">
                          <a:effectLst/>
                        </a:rPr>
                        <a:t>τις </a:t>
                      </a:r>
                      <a:r>
                        <a:rPr lang="el-GR" sz="2000" dirty="0">
                          <a:effectLst/>
                        </a:rPr>
                        <a:t>ετερογένειες, τόσο σε οριζόντιο άξονα (π.χ. τύφλωση, φάσμα αυτισμού, κώφωση, κλπ.), όσο και </a:t>
                      </a:r>
                      <a:endParaRPr lang="en-US" sz="2000" dirty="0" smtClean="0">
                        <a:effectLst/>
                      </a:endParaRPr>
                    </a:p>
                    <a:p>
                      <a:pPr marL="342900" indent="-342900" algn="just">
                        <a:spcAft>
                          <a:spcPts val="0"/>
                        </a:spcAft>
                        <a:buFont typeface="Arial" panose="020B0604020202020204" pitchFamily="34" charset="0"/>
                        <a:buChar char="•"/>
                      </a:pPr>
                      <a:r>
                        <a:rPr lang="el-GR" sz="2000" dirty="0" smtClean="0">
                          <a:effectLst/>
                        </a:rPr>
                        <a:t>σε </a:t>
                      </a:r>
                      <a:r>
                        <a:rPr lang="el-GR" sz="2000" dirty="0">
                          <a:effectLst/>
                        </a:rPr>
                        <a:t>κατακόρυφο  άξονα (διαφορετικές ανάγκες και χαρακτηριστικά παιδιών σε παιδιά που έχουν την ίδια αναπηρία). </a:t>
                      </a:r>
                    </a:p>
                  </a:txBody>
                  <a:tcPr marL="18501" marR="18501" marT="0" marB="0" anchor="b"/>
                </a:tc>
                <a:extLst>
                  <a:ext uri="{0D108BD9-81ED-4DB2-BD59-A6C34878D82A}">
                    <a16:rowId xmlns:a16="http://schemas.microsoft.com/office/drawing/2014/main" xmlns="" val="1904600232"/>
                  </a:ext>
                </a:extLst>
              </a:tr>
            </a:tbl>
          </a:graphicData>
        </a:graphic>
      </p:graphicFrame>
      <p:pic>
        <p:nvPicPr>
          <p:cNvPr id="3073" name="Picture 4" descr="https://encrypted-tbn0.gstatic.com/images?q=tbn:ANd9GcSn8rFI1jf5eG7AN3uFSd1BnfJwBWkRd9aBf10OcnpmuT9x2hwQ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461" y="1133475"/>
            <a:ext cx="3052939" cy="23220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3069712" y="428565"/>
            <a:ext cx="5500224"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spcAft>
                <a:spcPts val="1000"/>
              </a:spcAft>
              <a:tabLst>
                <a:tab pos="628650" algn="l"/>
              </a:tabLst>
            </a:pPr>
            <a:r>
              <a:rPr lang="el-GR" sz="2000" b="1" dirty="0"/>
              <a:t> ΑΝΑΠΗΡΙΕΣ ΚΑΙ ΕΙΔΙΚΕΣ ΕΚΠΑΙΔΕΥΤΙΚΕΣ ΑΝΑΓΚΕΣ</a:t>
            </a:r>
          </a:p>
        </p:txBody>
      </p:sp>
      <p:graphicFrame>
        <p:nvGraphicFramePr>
          <p:cNvPr id="9" name="Πίνακας 8"/>
          <p:cNvGraphicFramePr>
            <a:graphicFrameLocks noGrp="1"/>
          </p:cNvGraphicFramePr>
          <p:nvPr>
            <p:extLst>
              <p:ext uri="{D42A27DB-BD31-4B8C-83A1-F6EECF244321}">
                <p14:modId xmlns:p14="http://schemas.microsoft.com/office/powerpoint/2010/main" xmlns="" val="2331444144"/>
              </p:ext>
            </p:extLst>
          </p:nvPr>
        </p:nvGraphicFramePr>
        <p:xfrm>
          <a:off x="680433" y="3887082"/>
          <a:ext cx="3732817" cy="2133600"/>
        </p:xfrm>
        <a:graphic>
          <a:graphicData uri="http://schemas.openxmlformats.org/drawingml/2006/table">
            <a:tbl>
              <a:tblPr>
                <a:tableStyleId>{5C22544A-7EE6-4342-B048-85BDC9FD1C3A}</a:tableStyleId>
              </a:tblPr>
              <a:tblGrid>
                <a:gridCol w="3732817">
                  <a:extLst>
                    <a:ext uri="{9D8B030D-6E8A-4147-A177-3AD203B41FA5}">
                      <a16:colId xmlns:a16="http://schemas.microsoft.com/office/drawing/2014/main" xmlns="" val="1975057165"/>
                    </a:ext>
                  </a:extLst>
                </a:gridCol>
              </a:tblGrid>
              <a:tr h="2060576">
                <a:tc>
                  <a:txBody>
                    <a:bodyPr/>
                    <a:lstStyle/>
                    <a:p>
                      <a:pPr algn="just">
                        <a:spcAft>
                          <a:spcPts val="0"/>
                        </a:spcAft>
                      </a:pPr>
                      <a:r>
                        <a:rPr lang="el-GR" sz="2000" dirty="0" smtClean="0">
                          <a:effectLst/>
                        </a:rPr>
                        <a:t>Με </a:t>
                      </a:r>
                      <a:r>
                        <a:rPr lang="el-GR" sz="2000" dirty="0">
                          <a:effectLst/>
                        </a:rPr>
                        <a:t>βάση αυτή τη θεώρηση, η Ειδική Εκπαίδευση, ως ένα οργανωμένο επιστημονικό πεδίο αναγνωρίζει </a:t>
                      </a:r>
                      <a:r>
                        <a:rPr lang="el-GR" sz="2000" b="1" i="1" dirty="0">
                          <a:effectLst/>
                        </a:rPr>
                        <a:t>«κοινούς τόπους» δράσης και έρευνας </a:t>
                      </a:r>
                      <a:r>
                        <a:rPr lang="el-GR" sz="2000" dirty="0">
                          <a:effectLst/>
                        </a:rPr>
                        <a:t>σε όλο το φάσμα των αναπηριών και ειδικών εκπαιδευτικών αναγκών. </a:t>
                      </a:r>
                      <a:endParaRPr lang="en-US" sz="2000" dirty="0" smtClean="0">
                        <a:effectLst/>
                      </a:endParaRPr>
                    </a:p>
                  </a:txBody>
                  <a:tcPr marL="18501" marR="18501" marT="0" marB="0" anchor="b"/>
                </a:tc>
                <a:extLst>
                  <a:ext uri="{0D108BD9-81ED-4DB2-BD59-A6C34878D82A}">
                    <a16:rowId xmlns:a16="http://schemas.microsoft.com/office/drawing/2014/main" xmlns="" val="1904600232"/>
                  </a:ext>
                </a:extLst>
              </a:tr>
            </a:tbl>
          </a:graphicData>
        </a:graphic>
      </p:graphicFrame>
      <p:graphicFrame>
        <p:nvGraphicFramePr>
          <p:cNvPr id="10" name="Πίνακας 9"/>
          <p:cNvGraphicFramePr>
            <a:graphicFrameLocks noGrp="1"/>
          </p:cNvGraphicFramePr>
          <p:nvPr>
            <p:extLst>
              <p:ext uri="{D42A27DB-BD31-4B8C-83A1-F6EECF244321}">
                <p14:modId xmlns:p14="http://schemas.microsoft.com/office/powerpoint/2010/main" xmlns="" val="875633427"/>
              </p:ext>
            </p:extLst>
          </p:nvPr>
        </p:nvGraphicFramePr>
        <p:xfrm>
          <a:off x="5819824" y="3987800"/>
          <a:ext cx="6211101" cy="2743200"/>
        </p:xfrm>
        <a:graphic>
          <a:graphicData uri="http://schemas.openxmlformats.org/drawingml/2006/table">
            <a:tbl>
              <a:tblPr>
                <a:tableStyleId>{5C22544A-7EE6-4342-B048-85BDC9FD1C3A}</a:tableStyleId>
              </a:tblPr>
              <a:tblGrid>
                <a:gridCol w="6211101">
                  <a:extLst>
                    <a:ext uri="{9D8B030D-6E8A-4147-A177-3AD203B41FA5}">
                      <a16:colId xmlns:a16="http://schemas.microsoft.com/office/drawing/2014/main" xmlns="" val="1975057165"/>
                    </a:ext>
                  </a:extLst>
                </a:gridCol>
              </a:tblGrid>
              <a:tr h="1351242">
                <a:tc>
                  <a:txBody>
                    <a:bodyPr/>
                    <a:lstStyle/>
                    <a:p>
                      <a:pPr algn="just">
                        <a:spcAft>
                          <a:spcPts val="0"/>
                        </a:spcAft>
                      </a:pPr>
                      <a:r>
                        <a:rPr lang="el-GR" sz="2000" b="1" u="sng" dirty="0" smtClean="0">
                          <a:effectLst/>
                        </a:rPr>
                        <a:t>Συγκεκριμένα</a:t>
                      </a:r>
                      <a:r>
                        <a:rPr lang="el-GR" sz="2000" b="1" u="sng" dirty="0">
                          <a:effectLst/>
                        </a:rPr>
                        <a:t>, </a:t>
                      </a:r>
                      <a:endParaRPr lang="en-US" sz="2000" b="1" u="sng" dirty="0" smtClean="0">
                        <a:effectLst/>
                      </a:endParaRPr>
                    </a:p>
                    <a:p>
                      <a:pPr marL="342900" indent="-342900" algn="just">
                        <a:spcAft>
                          <a:spcPts val="0"/>
                        </a:spcAft>
                        <a:buFont typeface="Arial" panose="020B0604020202020204" pitchFamily="34" charset="0"/>
                        <a:buChar char="•"/>
                      </a:pPr>
                      <a:r>
                        <a:rPr lang="el-GR" sz="2000" dirty="0" smtClean="0">
                          <a:effectLst/>
                        </a:rPr>
                        <a:t>η </a:t>
                      </a:r>
                      <a:r>
                        <a:rPr lang="el-GR" sz="2000" dirty="0">
                          <a:effectLst/>
                        </a:rPr>
                        <a:t>οργάνωση κατάλληλου μαθησιακού περιβάλλοντος, </a:t>
                      </a:r>
                      <a:endParaRPr lang="en-US" sz="2000" dirty="0" smtClean="0">
                        <a:effectLst/>
                      </a:endParaRPr>
                    </a:p>
                    <a:p>
                      <a:pPr marL="342900" indent="-342900" algn="just">
                        <a:spcAft>
                          <a:spcPts val="0"/>
                        </a:spcAft>
                        <a:buFont typeface="Arial" panose="020B0604020202020204" pitchFamily="34" charset="0"/>
                        <a:buChar char="•"/>
                      </a:pPr>
                      <a:r>
                        <a:rPr lang="el-GR" sz="2000" dirty="0" smtClean="0">
                          <a:effectLst/>
                        </a:rPr>
                        <a:t>το </a:t>
                      </a:r>
                      <a:r>
                        <a:rPr lang="el-GR" sz="2000" dirty="0">
                          <a:effectLst/>
                        </a:rPr>
                        <a:t>προσαρμοσμένο και εξειδικευμένο εκπαιδευτικό υλικό, και </a:t>
                      </a:r>
                      <a:endParaRPr lang="en-US" sz="2000" dirty="0" smtClean="0">
                        <a:effectLst/>
                      </a:endParaRPr>
                    </a:p>
                    <a:p>
                      <a:pPr marL="342900" indent="-342900" algn="just">
                        <a:spcAft>
                          <a:spcPts val="0"/>
                        </a:spcAft>
                        <a:buFont typeface="Arial" panose="020B0604020202020204" pitchFamily="34" charset="0"/>
                        <a:buChar char="•"/>
                      </a:pPr>
                      <a:r>
                        <a:rPr lang="el-GR" sz="2000" dirty="0" smtClean="0">
                          <a:effectLst/>
                        </a:rPr>
                        <a:t>η </a:t>
                      </a:r>
                      <a:r>
                        <a:rPr lang="el-GR" sz="2000" dirty="0">
                          <a:effectLst/>
                        </a:rPr>
                        <a:t>οργάνωση της διδασκαλίας (στρατηγικές και τεχνικές διδασκαλίας), </a:t>
                      </a:r>
                      <a:endParaRPr lang="en-US" sz="2000" dirty="0" smtClean="0">
                        <a:effectLst/>
                      </a:endParaRPr>
                    </a:p>
                    <a:p>
                      <a:pPr algn="just">
                        <a:spcAft>
                          <a:spcPts val="0"/>
                        </a:spcAft>
                      </a:pPr>
                      <a:r>
                        <a:rPr lang="el-GR" sz="2000" dirty="0" smtClean="0">
                          <a:effectLst/>
                        </a:rPr>
                        <a:t>αποτελούν </a:t>
                      </a:r>
                      <a:r>
                        <a:rPr lang="el-GR" sz="2000" dirty="0">
                          <a:effectLst/>
                        </a:rPr>
                        <a:t>τους κοινούς «πυλώνες» ανάπτυξης καλών πρακτικών  σε όλες τις αναπηρίες και ειδικές εκπαιδευτικές ανάγκες</a:t>
                      </a:r>
                      <a:r>
                        <a:rPr lang="el-GR" sz="2000" dirty="0" smtClean="0">
                          <a:effectLst/>
                        </a:rPr>
                        <a:t>.</a:t>
                      </a:r>
                      <a:endParaRPr lang="el-GR" sz="2000" dirty="0">
                        <a:effectLst/>
                      </a:endParaRPr>
                    </a:p>
                  </a:txBody>
                  <a:tcPr marL="18501" marR="18501" marT="0" marB="0" anchor="b"/>
                </a:tc>
                <a:extLst>
                  <a:ext uri="{0D108BD9-81ED-4DB2-BD59-A6C34878D82A}">
                    <a16:rowId xmlns:a16="http://schemas.microsoft.com/office/drawing/2014/main" xmlns="" val="1904600232"/>
                  </a:ext>
                </a:extLst>
              </a:tr>
            </a:tbl>
          </a:graphicData>
        </a:graphic>
      </p:graphicFrame>
      <p:cxnSp>
        <p:nvCxnSpPr>
          <p:cNvPr id="7" name="Ευθύγραμμο βέλος σύνδεσης 6"/>
          <p:cNvCxnSpPr>
            <a:stCxn id="2" idx="1"/>
            <a:endCxn id="9" idx="0"/>
          </p:cNvCxnSpPr>
          <p:nvPr/>
        </p:nvCxnSpPr>
        <p:spPr>
          <a:xfrm flipH="1">
            <a:off x="2546841" y="2257851"/>
            <a:ext cx="882159" cy="16292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Δεξί βέλος 7"/>
          <p:cNvSpPr/>
          <p:nvPr/>
        </p:nvSpPr>
        <p:spPr>
          <a:xfrm>
            <a:off x="4413250" y="4814182"/>
            <a:ext cx="1276350" cy="303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14163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xmlns="" val="1773724558"/>
              </p:ext>
            </p:extLst>
          </p:nvPr>
        </p:nvGraphicFramePr>
        <p:xfrm>
          <a:off x="3528757" y="1095924"/>
          <a:ext cx="8136022" cy="2087407"/>
        </p:xfrm>
        <a:graphic>
          <a:graphicData uri="http://schemas.openxmlformats.org/drawingml/2006/table">
            <a:tbl>
              <a:tblPr>
                <a:tableStyleId>{5C22544A-7EE6-4342-B048-85BDC9FD1C3A}</a:tableStyleId>
              </a:tblPr>
              <a:tblGrid>
                <a:gridCol w="8136022">
                  <a:extLst>
                    <a:ext uri="{9D8B030D-6E8A-4147-A177-3AD203B41FA5}">
                      <a16:colId xmlns:a16="http://schemas.microsoft.com/office/drawing/2014/main" xmlns="" val="1975057165"/>
                    </a:ext>
                  </a:extLst>
                </a:gridCol>
              </a:tblGrid>
              <a:tr h="2087407">
                <a:tc>
                  <a:txBody>
                    <a:bodyPr/>
                    <a:lstStyle/>
                    <a:p>
                      <a:pPr>
                        <a:spcAft>
                          <a:spcPts val="1000"/>
                        </a:spcAft>
                        <a:tabLst>
                          <a:tab pos="628650" algn="l"/>
                        </a:tabLst>
                      </a:pPr>
                      <a:r>
                        <a:rPr lang="el-GR" sz="2000" dirty="0">
                          <a:effectLst/>
                        </a:rPr>
                        <a:t>    </a:t>
                      </a:r>
                      <a:r>
                        <a:rPr lang="el-GR" sz="2000" b="1" i="1" dirty="0" smtClean="0">
                          <a:effectLst/>
                        </a:rPr>
                        <a:t>«</a:t>
                      </a:r>
                      <a:r>
                        <a:rPr lang="el-GR" sz="2000" b="1" i="1" dirty="0">
                          <a:effectLst/>
                        </a:rPr>
                        <a:t>Οι καλές πρακτικές απαιτούν καλό διεπιστημονικό σχεδιασμό, οργανωμένη δράση και συστηματική παρατήρηση και αξιολόγηση»</a:t>
                      </a:r>
                    </a:p>
                    <a:p>
                      <a:pPr algn="just">
                        <a:spcAft>
                          <a:spcPts val="0"/>
                        </a:spcAft>
                      </a:pPr>
                      <a:r>
                        <a:rPr lang="el-GR" sz="2000" dirty="0">
                          <a:effectLst/>
                        </a:rPr>
                        <a:t> </a:t>
                      </a:r>
                    </a:p>
                    <a:p>
                      <a:pPr algn="just">
                        <a:spcAft>
                          <a:spcPts val="1800"/>
                        </a:spcAft>
                      </a:pPr>
                      <a:r>
                        <a:rPr lang="el-GR" sz="2000" dirty="0">
                          <a:effectLst/>
                        </a:rPr>
                        <a:t>Η χρήση ερευνητικά τεκμηριωμένων πρακτικών αποτελεί ένα σταθερό σημείο αναζήτησης της Ειδικής Εκπαίδευσης, ακριβώς επειδή αφορά στη μεγάλη ετερογένεια αναπηριών και ειδικών εκπαιδευτικών αναγκών. </a:t>
                      </a:r>
                      <a:endParaRPr lang="en-US" sz="2000" dirty="0" smtClean="0">
                        <a:effectLst/>
                      </a:endParaRPr>
                    </a:p>
                  </a:txBody>
                  <a:tcPr marL="18501" marR="18501" marT="0" marB="0" anchor="b"/>
                </a:tc>
                <a:extLst>
                  <a:ext uri="{0D108BD9-81ED-4DB2-BD59-A6C34878D82A}">
                    <a16:rowId xmlns:a16="http://schemas.microsoft.com/office/drawing/2014/main" xmlns="" val="1904600232"/>
                  </a:ext>
                </a:extLst>
              </a:tr>
            </a:tbl>
          </a:graphicData>
        </a:graphic>
      </p:graphicFrame>
      <p:sp>
        <p:nvSpPr>
          <p:cNvPr id="3" name="Οβάλ 2"/>
          <p:cNvSpPr/>
          <p:nvPr/>
        </p:nvSpPr>
        <p:spPr>
          <a:xfrm>
            <a:off x="0" y="250952"/>
            <a:ext cx="3367008" cy="3352756"/>
          </a:xfrm>
          <a:prstGeom prst="ellipse">
            <a:avLst/>
          </a:prstGeom>
          <a:solidFill>
            <a:srgbClr val="FFC000"/>
          </a:solidFill>
          <a:ln w="12700" cap="flat" cmpd="sng" algn="ctr">
            <a:solidFill>
              <a:srgbClr val="94B6D2">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l-GR" sz="2400" b="1" u="sng" cap="all">
                <a:solidFill>
                  <a:srgbClr val="000000"/>
                </a:solidFill>
                <a:effectLst/>
                <a:latin typeface="Calibri" panose="020F0502020204030204" pitchFamily="34" charset="0"/>
                <a:ea typeface="Meiryo"/>
                <a:cs typeface="Times New Roman" panose="02020603050405020304" pitchFamily="18" charset="0"/>
              </a:rPr>
              <a:t>αναπηριεσ, ειδικεσ εκπαιδευτικεσ αναγκεσ και καλεσ πρακτικεσ</a:t>
            </a:r>
            <a:endParaRPr lang="el-GR" sz="2400" cap="all">
              <a:solidFill>
                <a:srgbClr val="000000"/>
              </a:solidFill>
              <a:effectLst/>
              <a:latin typeface="Tahoma" panose="020B0604030504040204" pitchFamily="34" charset="0"/>
              <a:ea typeface="Meiryo"/>
              <a:cs typeface="Times New Roman" panose="02020603050405020304" pitchFamily="18" charset="0"/>
            </a:endParaRPr>
          </a:p>
        </p:txBody>
      </p:sp>
      <p:sp>
        <p:nvSpPr>
          <p:cNvPr id="4" name="Ορθογώνιο 3"/>
          <p:cNvSpPr/>
          <p:nvPr/>
        </p:nvSpPr>
        <p:spPr>
          <a:xfrm>
            <a:off x="3528757" y="349806"/>
            <a:ext cx="4931286"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spcAft>
                <a:spcPts val="0"/>
              </a:spcAft>
            </a:pPr>
            <a:r>
              <a:rPr lang="el-GR" sz="2400" b="1" dirty="0"/>
              <a:t>Ο ΠΥΡΗΝΑΣ ΤΩΝ ΚΑΛΩΝ ΠΡΑΚΤΙΚΩΝ</a:t>
            </a:r>
          </a:p>
        </p:txBody>
      </p:sp>
      <p:graphicFrame>
        <p:nvGraphicFramePr>
          <p:cNvPr id="9" name="Πίνακας 8"/>
          <p:cNvGraphicFramePr>
            <a:graphicFrameLocks noGrp="1"/>
          </p:cNvGraphicFramePr>
          <p:nvPr>
            <p:extLst>
              <p:ext uri="{D42A27DB-BD31-4B8C-83A1-F6EECF244321}">
                <p14:modId xmlns:p14="http://schemas.microsoft.com/office/powerpoint/2010/main" xmlns="" val="2015186749"/>
              </p:ext>
            </p:extLst>
          </p:nvPr>
        </p:nvGraphicFramePr>
        <p:xfrm>
          <a:off x="2101246" y="3467784"/>
          <a:ext cx="9563533" cy="3276600"/>
        </p:xfrm>
        <a:graphic>
          <a:graphicData uri="http://schemas.openxmlformats.org/drawingml/2006/table">
            <a:tbl>
              <a:tblPr>
                <a:tableStyleId>{5C22544A-7EE6-4342-B048-85BDC9FD1C3A}</a:tableStyleId>
              </a:tblPr>
              <a:tblGrid>
                <a:gridCol w="9563533">
                  <a:extLst>
                    <a:ext uri="{9D8B030D-6E8A-4147-A177-3AD203B41FA5}">
                      <a16:colId xmlns:a16="http://schemas.microsoft.com/office/drawing/2014/main" xmlns="" val="1975057165"/>
                    </a:ext>
                  </a:extLst>
                </a:gridCol>
              </a:tblGrid>
              <a:tr h="2174789">
                <a:tc>
                  <a:txBody>
                    <a:bodyPr/>
                    <a:lstStyle/>
                    <a:p>
                      <a:pPr marL="800100" lvl="1" indent="-342900" algn="just">
                        <a:spcAft>
                          <a:spcPts val="0"/>
                        </a:spcAft>
                        <a:buFont typeface="Arial" panose="020B0604020202020204" pitchFamily="34" charset="0"/>
                        <a:buChar char="•"/>
                      </a:pPr>
                      <a:r>
                        <a:rPr lang="el-GR" sz="2000" dirty="0" smtClean="0">
                          <a:effectLst/>
                        </a:rPr>
                        <a:t>Η </a:t>
                      </a:r>
                      <a:r>
                        <a:rPr lang="el-GR" sz="2000" dirty="0">
                          <a:effectLst/>
                        </a:rPr>
                        <a:t>γνώση χαρακτηριστικών κάθε αναπηρίας, </a:t>
                      </a:r>
                      <a:endParaRPr lang="en-US" sz="2000" dirty="0" smtClean="0">
                        <a:effectLst/>
                      </a:endParaRPr>
                    </a:p>
                    <a:p>
                      <a:pPr marL="800100" lvl="1" indent="-342900" algn="just">
                        <a:spcAft>
                          <a:spcPts val="0"/>
                        </a:spcAft>
                        <a:buFont typeface="Arial" panose="020B0604020202020204" pitchFamily="34" charset="0"/>
                        <a:buChar char="•"/>
                      </a:pPr>
                      <a:r>
                        <a:rPr lang="el-GR" sz="2000" dirty="0" smtClean="0">
                          <a:effectLst/>
                        </a:rPr>
                        <a:t>η </a:t>
                      </a:r>
                      <a:r>
                        <a:rPr lang="el-GR" sz="2000" dirty="0">
                          <a:effectLst/>
                        </a:rPr>
                        <a:t>συνεχής και συστηματική αξιολόγηση, </a:t>
                      </a:r>
                      <a:endParaRPr lang="en-US" sz="2000" dirty="0" smtClean="0">
                        <a:effectLst/>
                      </a:endParaRPr>
                    </a:p>
                    <a:p>
                      <a:pPr marL="800100" lvl="1" indent="-342900" algn="just">
                        <a:spcAft>
                          <a:spcPts val="0"/>
                        </a:spcAft>
                        <a:buFont typeface="Arial" panose="020B0604020202020204" pitchFamily="34" charset="0"/>
                        <a:buChar char="•"/>
                      </a:pPr>
                      <a:r>
                        <a:rPr lang="el-GR" sz="2000" dirty="0" smtClean="0">
                          <a:effectLst/>
                        </a:rPr>
                        <a:t>η </a:t>
                      </a:r>
                      <a:r>
                        <a:rPr lang="el-GR" sz="2000" dirty="0">
                          <a:effectLst/>
                        </a:rPr>
                        <a:t>διατύπωση μετρήσιμων και ρεαλιστικών διδακτικών στόχων, </a:t>
                      </a:r>
                      <a:endParaRPr lang="en-US" sz="2000" dirty="0" smtClean="0">
                        <a:effectLst/>
                      </a:endParaRPr>
                    </a:p>
                    <a:p>
                      <a:pPr marL="800100" lvl="1" indent="-342900" algn="just">
                        <a:spcAft>
                          <a:spcPts val="0"/>
                        </a:spcAft>
                        <a:buFont typeface="Arial" panose="020B0604020202020204" pitchFamily="34" charset="0"/>
                        <a:buChar char="•"/>
                      </a:pPr>
                      <a:r>
                        <a:rPr lang="el-GR" sz="2000" dirty="0" smtClean="0">
                          <a:effectLst/>
                        </a:rPr>
                        <a:t>η </a:t>
                      </a:r>
                      <a:r>
                        <a:rPr lang="el-GR" sz="2000" dirty="0">
                          <a:effectLst/>
                        </a:rPr>
                        <a:t>οργάνωση του μαθησιακού περιβάλλοντος, </a:t>
                      </a:r>
                      <a:endParaRPr lang="en-US" sz="2000" dirty="0" smtClean="0">
                        <a:effectLst/>
                      </a:endParaRPr>
                    </a:p>
                    <a:p>
                      <a:pPr marL="800100" lvl="1" indent="-342900" algn="just">
                        <a:spcAft>
                          <a:spcPts val="0"/>
                        </a:spcAft>
                        <a:buFont typeface="Arial" panose="020B0604020202020204" pitchFamily="34" charset="0"/>
                        <a:buChar char="•"/>
                      </a:pPr>
                      <a:r>
                        <a:rPr lang="el-GR" sz="2000" dirty="0" smtClean="0">
                          <a:effectLst/>
                        </a:rPr>
                        <a:t>η </a:t>
                      </a:r>
                      <a:r>
                        <a:rPr lang="el-GR" sz="2000" dirty="0">
                          <a:effectLst/>
                        </a:rPr>
                        <a:t>χρήση κατάλληλου εκπαιδευτικού υλικού και </a:t>
                      </a:r>
                      <a:endParaRPr lang="en-US" sz="2000" dirty="0" smtClean="0">
                        <a:effectLst/>
                      </a:endParaRPr>
                    </a:p>
                    <a:p>
                      <a:pPr marL="800100" lvl="1" indent="-342900" algn="just">
                        <a:spcAft>
                          <a:spcPts val="0"/>
                        </a:spcAft>
                        <a:buFont typeface="Arial" panose="020B0604020202020204" pitchFamily="34" charset="0"/>
                        <a:buChar char="•"/>
                      </a:pPr>
                      <a:r>
                        <a:rPr lang="el-GR" sz="2000" dirty="0" smtClean="0">
                          <a:effectLst/>
                        </a:rPr>
                        <a:t>οι </a:t>
                      </a:r>
                      <a:r>
                        <a:rPr lang="el-GR" sz="2000" dirty="0">
                          <a:effectLst/>
                        </a:rPr>
                        <a:t>συνεργασίες μεταξύ εκπαιδευτικών  και γονέων, </a:t>
                      </a:r>
                      <a:endParaRPr lang="en-US" sz="2000" dirty="0" smtClean="0">
                        <a:effectLst/>
                      </a:endParaRPr>
                    </a:p>
                    <a:p>
                      <a:pPr algn="just">
                        <a:spcAft>
                          <a:spcPts val="1800"/>
                        </a:spcAft>
                      </a:pPr>
                      <a:r>
                        <a:rPr lang="el-GR" sz="2000" dirty="0" smtClean="0">
                          <a:effectLst/>
                        </a:rPr>
                        <a:t>αποτελούν </a:t>
                      </a:r>
                      <a:r>
                        <a:rPr lang="el-GR" sz="2000" dirty="0">
                          <a:effectLst/>
                        </a:rPr>
                        <a:t>τα βασικά σημεία αναφοράς για μια άρτια σύνθεση μιας καλής πρακτικής. </a:t>
                      </a:r>
                      <a:endParaRPr lang="en-US" sz="2000" dirty="0" smtClean="0">
                        <a:effectLst/>
                      </a:endParaRPr>
                    </a:p>
                    <a:p>
                      <a:pPr algn="just">
                        <a:spcAft>
                          <a:spcPts val="1800"/>
                        </a:spcAft>
                      </a:pPr>
                      <a:r>
                        <a:rPr lang="el-GR" sz="2000" dirty="0" smtClean="0">
                          <a:effectLst/>
                        </a:rPr>
                        <a:t>Η </a:t>
                      </a:r>
                      <a:r>
                        <a:rPr lang="el-GR" sz="2000" dirty="0">
                          <a:effectLst/>
                        </a:rPr>
                        <a:t>υλοποίηση παρεμβάσεων με τη χρήση καλών πρακτικών μπορεί να επιφέρει θετικά αποτελέσματα για όλους τους μαθητές με ή χωρίς αναπηρίες και ειδικές εκπαιδευτικές ανάγκες</a:t>
                      </a:r>
                      <a:r>
                        <a:rPr lang="el-GR" sz="2000" dirty="0" smtClean="0">
                          <a:effectLst/>
                        </a:rPr>
                        <a:t>.</a:t>
                      </a:r>
                      <a:r>
                        <a:rPr lang="el-GR" sz="2000" cap="all" dirty="0">
                          <a:effectLst/>
                        </a:rPr>
                        <a:t> </a:t>
                      </a:r>
                      <a:endParaRPr lang="el-GR" sz="2000" dirty="0">
                        <a:effectLst/>
                        <a:latin typeface="Tahoma" panose="020B0604030504040204" pitchFamily="34" charset="0"/>
                        <a:ea typeface="Meiryo"/>
                        <a:cs typeface="Times New Roman" panose="02020603050405020304" pitchFamily="18" charset="0"/>
                      </a:endParaRPr>
                    </a:p>
                  </a:txBody>
                  <a:tcPr marL="18501" marR="18501" marT="0" marB="0" anchor="b"/>
                </a:tc>
                <a:extLst>
                  <a:ext uri="{0D108BD9-81ED-4DB2-BD59-A6C34878D82A}">
                    <a16:rowId xmlns:a16="http://schemas.microsoft.com/office/drawing/2014/main" xmlns="" val="1904600232"/>
                  </a:ext>
                </a:extLst>
              </a:tr>
            </a:tbl>
          </a:graphicData>
        </a:graphic>
      </p:graphicFrame>
    </p:spTree>
    <p:extLst>
      <p:ext uri="{BB962C8B-B14F-4D97-AF65-F5344CB8AC3E}">
        <p14:creationId xmlns:p14="http://schemas.microsoft.com/office/powerpoint/2010/main" xmlns="" val="246792321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1712</Words>
  <Application>Microsoft Office PowerPoint</Application>
  <PresentationFormat>Προσαρμογή</PresentationFormat>
  <Paragraphs>564</Paragraphs>
  <Slides>51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Θέμα του Office</vt:lpstr>
      <vt:lpstr>Η ΕΙΔΙΚΗ ΕΚΠΑΙΔΕΥΣΗ ΣΤΟ ΧΘΕΣ, ΣΤΟ ΣΗΜΕΡΑ, ΣΤΟ ΑΥΡΙΟ</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ΕΙΔΙΚΗ ΕΚΠΑΙΔΕΥΣΗ ΣΤΟ ΧΘΕΣ, ΣΤΟ ΣΗΜΕΡΑ, ΣΤΟ ΑΥΡΙΟ</dc:title>
  <dc:creator>IEP</dc:creator>
  <cp:lastModifiedBy>User</cp:lastModifiedBy>
  <cp:revision>22</cp:revision>
  <dcterms:created xsi:type="dcterms:W3CDTF">2021-12-08T07:56:47Z</dcterms:created>
  <dcterms:modified xsi:type="dcterms:W3CDTF">2023-10-15T06:22:04Z</dcterms:modified>
</cp:coreProperties>
</file>